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uffalo" panose="020B0604020202020204" charset="0"/>
      <p:regular r:id="rId16"/>
    </p:embeddedFont>
    <p:embeddedFont>
      <p:font typeface="Canva Sans" panose="020B0604020202020204" charset="0"/>
      <p:regular r:id="rId17"/>
    </p:embeddedFont>
    <p:embeddedFont>
      <p:font typeface="Canva Sans Bold" panose="020B0604020202020204" charset="0"/>
      <p:regular r:id="rId18"/>
    </p:embeddedFont>
    <p:embeddedFont>
      <p:font typeface="Handyman" panose="020B0604020202020204" charset="0"/>
      <p:regular r:id="rId19"/>
    </p:embeddedFont>
    <p:embeddedFont>
      <p:font typeface="Lora" pitchFamily="2" charset="0"/>
      <p:regular r:id="rId20"/>
    </p:embeddedFont>
    <p:embeddedFont>
      <p:font typeface="Open Sans Extra Bold" panose="020B0604020202020204" charset="0"/>
      <p:regular r:id="rId21"/>
    </p:embeddedFont>
    <p:embeddedFont>
      <p:font typeface="Poppins" panose="00000500000000000000" pitchFamily="2" charset="0"/>
      <p:regular r:id="rId22"/>
    </p:embeddedFont>
    <p:embeddedFont>
      <p:font typeface="Poppins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www.facebook.com/tehnologiiasistiv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626336" y="6318845"/>
            <a:ext cx="13258644" cy="1325864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757394" y="7522582"/>
            <a:ext cx="8779632" cy="1733977"/>
          </a:xfrm>
          <a:custGeom>
            <a:avLst/>
            <a:gdLst/>
            <a:ahLst/>
            <a:cxnLst/>
            <a:rect l="l" t="t" r="r" b="b"/>
            <a:pathLst>
              <a:path w="8779632" h="1733977">
                <a:moveTo>
                  <a:pt x="0" y="0"/>
                </a:moveTo>
                <a:lnTo>
                  <a:pt x="8779632" y="0"/>
                </a:lnTo>
                <a:lnTo>
                  <a:pt x="8779632" y="1733977"/>
                </a:lnTo>
                <a:lnTo>
                  <a:pt x="0" y="1733977"/>
                </a:lnTo>
                <a:lnTo>
                  <a:pt x="0" y="0"/>
                </a:lnTo>
                <a:close/>
              </a:path>
            </a:pathLst>
          </a:custGeom>
          <a:blipFill>
            <a:blip r:embed="rId2"/>
            <a:stretch>
              <a:fillRect/>
            </a:stretch>
          </a:blipFill>
        </p:spPr>
      </p:sp>
      <p:grpSp>
        <p:nvGrpSpPr>
          <p:cNvPr id="6" name="Group 6"/>
          <p:cNvGrpSpPr>
            <a:grpSpLocks noChangeAspect="1"/>
          </p:cNvGrpSpPr>
          <p:nvPr/>
        </p:nvGrpSpPr>
        <p:grpSpPr>
          <a:xfrm>
            <a:off x="9458452" y="2890660"/>
            <a:ext cx="8501906" cy="4876590"/>
            <a:chOff x="0" y="0"/>
            <a:chExt cx="7981950" cy="4578350"/>
          </a:xfrm>
        </p:grpSpPr>
        <p:sp>
          <p:nvSpPr>
            <p:cNvPr id="7" name="Freeform 7"/>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144A90"/>
            </a:solidFill>
          </p:spPr>
        </p:sp>
        <p:sp>
          <p:nvSpPr>
            <p:cNvPr id="8" name="Freeform 8"/>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9" name="Freeform 9"/>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10" name="Freeform 10"/>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11" name="Freeform 11"/>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3"/>
              <a:stretch>
                <a:fillRect t="-3228" b="-3228"/>
              </a:stretch>
            </a:blipFill>
          </p:spPr>
        </p:sp>
      </p:grpSp>
      <p:sp>
        <p:nvSpPr>
          <p:cNvPr id="12" name="Freeform 12"/>
          <p:cNvSpPr/>
          <p:nvPr/>
        </p:nvSpPr>
        <p:spPr>
          <a:xfrm>
            <a:off x="1719367" y="430322"/>
            <a:ext cx="14990295" cy="1774750"/>
          </a:xfrm>
          <a:custGeom>
            <a:avLst/>
            <a:gdLst/>
            <a:ahLst/>
            <a:cxnLst/>
            <a:rect l="l" t="t" r="r" b="b"/>
            <a:pathLst>
              <a:path w="14990295" h="1774750">
                <a:moveTo>
                  <a:pt x="0" y="0"/>
                </a:moveTo>
                <a:lnTo>
                  <a:pt x="14990296" y="0"/>
                </a:lnTo>
                <a:lnTo>
                  <a:pt x="14990296" y="1774750"/>
                </a:lnTo>
                <a:lnTo>
                  <a:pt x="0" y="1774750"/>
                </a:lnTo>
                <a:lnTo>
                  <a:pt x="0" y="0"/>
                </a:lnTo>
                <a:close/>
              </a:path>
            </a:pathLst>
          </a:custGeom>
          <a:blipFill>
            <a:blip r:embed="rId4"/>
            <a:stretch>
              <a:fillRect/>
            </a:stretch>
          </a:blipFill>
        </p:spPr>
      </p:sp>
      <p:grpSp>
        <p:nvGrpSpPr>
          <p:cNvPr id="13" name="Group 13"/>
          <p:cNvGrpSpPr/>
          <p:nvPr/>
        </p:nvGrpSpPr>
        <p:grpSpPr>
          <a:xfrm>
            <a:off x="8594619" y="7942827"/>
            <a:ext cx="13189315" cy="131893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Freeform 16"/>
          <p:cNvSpPr/>
          <p:nvPr/>
        </p:nvSpPr>
        <p:spPr>
          <a:xfrm>
            <a:off x="661821" y="9026281"/>
            <a:ext cx="6315978" cy="1056588"/>
          </a:xfrm>
          <a:custGeom>
            <a:avLst/>
            <a:gdLst/>
            <a:ahLst/>
            <a:cxnLst/>
            <a:rect l="l" t="t" r="r" b="b"/>
            <a:pathLst>
              <a:path w="6315978" h="1056588">
                <a:moveTo>
                  <a:pt x="0" y="0"/>
                </a:moveTo>
                <a:lnTo>
                  <a:pt x="6315978" y="0"/>
                </a:lnTo>
                <a:lnTo>
                  <a:pt x="6315978" y="1056587"/>
                </a:lnTo>
                <a:lnTo>
                  <a:pt x="0" y="1056587"/>
                </a:lnTo>
                <a:lnTo>
                  <a:pt x="0" y="0"/>
                </a:lnTo>
                <a:close/>
              </a:path>
            </a:pathLst>
          </a:custGeom>
          <a:blipFill>
            <a:blip r:embed="rId5"/>
            <a:stretch>
              <a:fillRect t="-935" b="-935"/>
            </a:stretch>
          </a:blipFill>
        </p:spPr>
      </p:sp>
      <p:sp>
        <p:nvSpPr>
          <p:cNvPr id="17" name="TextBox 17"/>
          <p:cNvSpPr txBox="1"/>
          <p:nvPr/>
        </p:nvSpPr>
        <p:spPr>
          <a:xfrm>
            <a:off x="1283720" y="7826137"/>
            <a:ext cx="7077656" cy="393170"/>
          </a:xfrm>
          <a:prstGeom prst="rect">
            <a:avLst/>
          </a:prstGeom>
        </p:spPr>
        <p:txBody>
          <a:bodyPr lIns="0" tIns="0" rIns="0" bIns="0" rtlCol="0" anchor="t">
            <a:spAutoFit/>
          </a:bodyPr>
          <a:lstStyle/>
          <a:p>
            <a:pPr algn="l">
              <a:lnSpc>
                <a:spcPts val="3004"/>
              </a:lnSpc>
              <a:spcBef>
                <a:spcPct val="0"/>
              </a:spcBef>
            </a:pPr>
            <a:r>
              <a:rPr lang="en-US" sz="2145" spc="-42">
                <a:solidFill>
                  <a:srgbClr val="051D40"/>
                </a:solidFill>
                <a:latin typeface="Poppins"/>
                <a:ea typeface="Poppins"/>
                <a:cs typeface="Poppins"/>
                <a:sym typeface="Poppins"/>
              </a:rPr>
              <a:t>Cod apel: PIDS/368/PIDS_P7/OP4</a:t>
            </a:r>
          </a:p>
        </p:txBody>
      </p:sp>
      <p:sp>
        <p:nvSpPr>
          <p:cNvPr id="18" name="TextBox 18"/>
          <p:cNvSpPr txBox="1"/>
          <p:nvPr/>
        </p:nvSpPr>
        <p:spPr>
          <a:xfrm>
            <a:off x="1283720" y="8197112"/>
            <a:ext cx="7063486" cy="393065"/>
          </a:xfrm>
          <a:prstGeom prst="rect">
            <a:avLst/>
          </a:prstGeom>
        </p:spPr>
        <p:txBody>
          <a:bodyPr lIns="0" tIns="0" rIns="0" bIns="0" rtlCol="0" anchor="t">
            <a:spAutoFit/>
          </a:bodyPr>
          <a:lstStyle/>
          <a:p>
            <a:pPr algn="l">
              <a:lnSpc>
                <a:spcPts val="3010"/>
              </a:lnSpc>
              <a:spcBef>
                <a:spcPct val="0"/>
              </a:spcBef>
            </a:pPr>
            <a:r>
              <a:rPr lang="en-US" sz="2150" spc="-43">
                <a:solidFill>
                  <a:srgbClr val="051D40"/>
                </a:solidFill>
                <a:latin typeface="Poppins"/>
                <a:ea typeface="Poppins"/>
                <a:cs typeface="Poppins"/>
                <a:sym typeface="Poppins"/>
              </a:rPr>
              <a:t>Cod proiect: 325494</a:t>
            </a:r>
          </a:p>
        </p:txBody>
      </p:sp>
      <p:sp>
        <p:nvSpPr>
          <p:cNvPr id="19" name="TextBox 19"/>
          <p:cNvSpPr txBox="1"/>
          <p:nvPr/>
        </p:nvSpPr>
        <p:spPr>
          <a:xfrm>
            <a:off x="2251315" y="3841620"/>
            <a:ext cx="4726484" cy="1151163"/>
          </a:xfrm>
          <a:prstGeom prst="rect">
            <a:avLst/>
          </a:prstGeom>
        </p:spPr>
        <p:txBody>
          <a:bodyPr lIns="0" tIns="0" rIns="0" bIns="0" rtlCol="0" anchor="t">
            <a:spAutoFit/>
          </a:bodyPr>
          <a:lstStyle/>
          <a:p>
            <a:pPr algn="ctr">
              <a:lnSpc>
                <a:spcPts val="8475"/>
              </a:lnSpc>
              <a:spcBef>
                <a:spcPct val="0"/>
              </a:spcBef>
            </a:pPr>
            <a:r>
              <a:rPr lang="en-US" sz="6053" spc="-121">
                <a:solidFill>
                  <a:srgbClr val="8C4EB6"/>
                </a:solidFill>
                <a:latin typeface="Handyman"/>
                <a:ea typeface="Handyman"/>
                <a:cs typeface="Handyman"/>
                <a:sym typeface="Handyman"/>
              </a:rPr>
              <a:t>-TECH ASSIST-</a:t>
            </a:r>
          </a:p>
        </p:txBody>
      </p:sp>
      <p:sp>
        <p:nvSpPr>
          <p:cNvPr id="20" name="TextBox 20"/>
          <p:cNvSpPr txBox="1"/>
          <p:nvPr/>
        </p:nvSpPr>
        <p:spPr>
          <a:xfrm>
            <a:off x="1777075" y="4819067"/>
            <a:ext cx="5674965" cy="928278"/>
          </a:xfrm>
          <a:prstGeom prst="rect">
            <a:avLst/>
          </a:prstGeom>
        </p:spPr>
        <p:txBody>
          <a:bodyPr lIns="0" tIns="0" rIns="0" bIns="0" rtlCol="0" anchor="t">
            <a:spAutoFit/>
          </a:bodyPr>
          <a:lstStyle/>
          <a:p>
            <a:pPr algn="ctr">
              <a:lnSpc>
                <a:spcPts val="7635"/>
              </a:lnSpc>
              <a:spcBef>
                <a:spcPct val="0"/>
              </a:spcBef>
            </a:pPr>
            <a:r>
              <a:rPr lang="en-US" sz="5453" spc="-109">
                <a:solidFill>
                  <a:srgbClr val="00569E"/>
                </a:solidFill>
                <a:latin typeface="Buffalo"/>
                <a:ea typeface="Buffalo"/>
                <a:cs typeface="Buffalo"/>
                <a:sym typeface="Buffalo"/>
              </a:rPr>
              <a:t>tehnologia care deschide drumuri</a:t>
            </a:r>
          </a:p>
        </p:txBody>
      </p:sp>
      <p:sp>
        <p:nvSpPr>
          <p:cNvPr id="21" name="TextBox 21"/>
          <p:cNvSpPr txBox="1"/>
          <p:nvPr/>
        </p:nvSpPr>
        <p:spPr>
          <a:xfrm>
            <a:off x="0" y="2833510"/>
            <a:ext cx="9915770" cy="976679"/>
          </a:xfrm>
          <a:prstGeom prst="rect">
            <a:avLst/>
          </a:prstGeom>
        </p:spPr>
        <p:txBody>
          <a:bodyPr lIns="0" tIns="0" rIns="0" bIns="0" rtlCol="0" anchor="t">
            <a:spAutoFit/>
          </a:bodyPr>
          <a:lstStyle/>
          <a:p>
            <a:pPr algn="ctr">
              <a:lnSpc>
                <a:spcPts val="3917"/>
              </a:lnSpc>
            </a:pPr>
            <a:r>
              <a:rPr lang="en-US" sz="2798">
                <a:solidFill>
                  <a:srgbClr val="08468E"/>
                </a:solidFill>
                <a:latin typeface="Lora"/>
                <a:ea typeface="Lora"/>
                <a:cs typeface="Lora"/>
                <a:sym typeface="Lora"/>
              </a:rPr>
              <a:t> Incluziune socială pentru persoane cu dizabilități prin tehnologii asistive și de acces </a:t>
            </a:r>
          </a:p>
        </p:txBody>
      </p:sp>
      <p:sp>
        <p:nvSpPr>
          <p:cNvPr id="22" name="Freeform 22"/>
          <p:cNvSpPr/>
          <p:nvPr/>
        </p:nvSpPr>
        <p:spPr>
          <a:xfrm>
            <a:off x="795362" y="3868096"/>
            <a:ext cx="1249287" cy="1326811"/>
          </a:xfrm>
          <a:custGeom>
            <a:avLst/>
            <a:gdLst/>
            <a:ahLst/>
            <a:cxnLst/>
            <a:rect l="l" t="t" r="r" b="b"/>
            <a:pathLst>
              <a:path w="1249287" h="1326811">
                <a:moveTo>
                  <a:pt x="0" y="0"/>
                </a:moveTo>
                <a:lnTo>
                  <a:pt x="1249287" y="0"/>
                </a:lnTo>
                <a:lnTo>
                  <a:pt x="1249287" y="1326811"/>
                </a:lnTo>
                <a:lnTo>
                  <a:pt x="0" y="1326811"/>
                </a:lnTo>
                <a:lnTo>
                  <a:pt x="0" y="0"/>
                </a:lnTo>
                <a:close/>
              </a:path>
            </a:pathLst>
          </a:custGeom>
          <a:blipFill>
            <a:blip r:embed="rId6"/>
            <a:stretch>
              <a:fillRect/>
            </a:stretch>
          </a:blipFill>
        </p:spPr>
      </p:sp>
      <p:sp>
        <p:nvSpPr>
          <p:cNvPr id="23" name="TextBox 23"/>
          <p:cNvSpPr txBox="1"/>
          <p:nvPr/>
        </p:nvSpPr>
        <p:spPr>
          <a:xfrm>
            <a:off x="940080" y="5690195"/>
            <a:ext cx="7348955" cy="337747"/>
          </a:xfrm>
          <a:prstGeom prst="rect">
            <a:avLst/>
          </a:prstGeom>
        </p:spPr>
        <p:txBody>
          <a:bodyPr lIns="0" tIns="0" rIns="0" bIns="0" rtlCol="0" anchor="t">
            <a:spAutoFit/>
          </a:bodyPr>
          <a:lstStyle/>
          <a:p>
            <a:pPr algn="ctr">
              <a:lnSpc>
                <a:spcPts val="2617"/>
              </a:lnSpc>
              <a:spcBef>
                <a:spcPct val="0"/>
              </a:spcBef>
            </a:pPr>
            <a:r>
              <a:rPr lang="en-US" sz="1869">
                <a:solidFill>
                  <a:srgbClr val="145DA0"/>
                </a:solidFill>
                <a:latin typeface="Poppins"/>
                <a:ea typeface="Poppins"/>
                <a:cs typeface="Poppins"/>
                <a:sym typeface="Poppins"/>
              </a:rPr>
              <a:t>Perioada de implementare : 01.09.2024 – 31.08.2027.</a:t>
            </a:r>
          </a:p>
        </p:txBody>
      </p:sp>
      <p:sp>
        <p:nvSpPr>
          <p:cNvPr id="24" name="TextBox 24"/>
          <p:cNvSpPr txBox="1"/>
          <p:nvPr/>
        </p:nvSpPr>
        <p:spPr>
          <a:xfrm>
            <a:off x="1283720" y="7457689"/>
            <a:ext cx="7348329" cy="399536"/>
          </a:xfrm>
          <a:prstGeom prst="rect">
            <a:avLst/>
          </a:prstGeom>
        </p:spPr>
        <p:txBody>
          <a:bodyPr lIns="0" tIns="0" rIns="0" bIns="0" rtlCol="0" anchor="t">
            <a:spAutoFit/>
          </a:bodyPr>
          <a:lstStyle/>
          <a:p>
            <a:pPr algn="ctr">
              <a:lnSpc>
                <a:spcPts val="3063"/>
              </a:lnSpc>
            </a:pPr>
            <a:r>
              <a:rPr lang="en-US" sz="2188">
                <a:solidFill>
                  <a:srgbClr val="1B4D77"/>
                </a:solidFill>
                <a:latin typeface="Poppins"/>
                <a:ea typeface="Poppins"/>
                <a:cs typeface="Poppins"/>
                <a:sym typeface="Poppins"/>
              </a:rPr>
              <a:t>Programul Incluziune și Demnitate Socială 2021-2027.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44650" y="3461104"/>
            <a:ext cx="16810559" cy="6017818"/>
            <a:chOff x="0" y="0"/>
            <a:chExt cx="4427472" cy="1584940"/>
          </a:xfrm>
        </p:grpSpPr>
        <p:sp>
          <p:nvSpPr>
            <p:cNvPr id="3" name="Freeform 3"/>
            <p:cNvSpPr/>
            <p:nvPr/>
          </p:nvSpPr>
          <p:spPr>
            <a:xfrm>
              <a:off x="0" y="0"/>
              <a:ext cx="4427472" cy="1584940"/>
            </a:xfrm>
            <a:custGeom>
              <a:avLst/>
              <a:gdLst/>
              <a:ahLst/>
              <a:cxnLst/>
              <a:rect l="l" t="t" r="r" b="b"/>
              <a:pathLst>
                <a:path w="4427472" h="1584940">
                  <a:moveTo>
                    <a:pt x="7829" y="0"/>
                  </a:moveTo>
                  <a:lnTo>
                    <a:pt x="4419643" y="0"/>
                  </a:lnTo>
                  <a:cubicBezTo>
                    <a:pt x="4421720" y="0"/>
                    <a:pt x="4423711" y="825"/>
                    <a:pt x="4425179" y="2293"/>
                  </a:cubicBezTo>
                  <a:cubicBezTo>
                    <a:pt x="4426648" y="3761"/>
                    <a:pt x="4427472" y="5753"/>
                    <a:pt x="4427472" y="7829"/>
                  </a:cubicBezTo>
                  <a:lnTo>
                    <a:pt x="4427472" y="1577111"/>
                  </a:lnTo>
                  <a:cubicBezTo>
                    <a:pt x="4427472" y="1581434"/>
                    <a:pt x="4423967" y="1584940"/>
                    <a:pt x="4419643" y="1584940"/>
                  </a:cubicBezTo>
                  <a:lnTo>
                    <a:pt x="7829" y="1584940"/>
                  </a:lnTo>
                  <a:cubicBezTo>
                    <a:pt x="3505" y="1584940"/>
                    <a:pt x="0" y="1581434"/>
                    <a:pt x="0" y="1577111"/>
                  </a:cubicBezTo>
                  <a:lnTo>
                    <a:pt x="0" y="7829"/>
                  </a:lnTo>
                  <a:cubicBezTo>
                    <a:pt x="0" y="3505"/>
                    <a:pt x="3505" y="0"/>
                    <a:pt x="7829" y="0"/>
                  </a:cubicBezTo>
                  <a:close/>
                </a:path>
              </a:pathLst>
            </a:custGeom>
            <a:solidFill>
              <a:srgbClr val="145DA0"/>
            </a:solidFill>
          </p:spPr>
        </p:sp>
        <p:sp>
          <p:nvSpPr>
            <p:cNvPr id="4" name="TextBox 4"/>
            <p:cNvSpPr txBox="1"/>
            <p:nvPr/>
          </p:nvSpPr>
          <p:spPr>
            <a:xfrm>
              <a:off x="0" y="-57150"/>
              <a:ext cx="4427472" cy="164209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6033831" y="4660742"/>
            <a:ext cx="0" cy="4410340"/>
          </a:xfrm>
          <a:prstGeom prst="line">
            <a:avLst/>
          </a:prstGeom>
          <a:ln w="38100" cap="flat">
            <a:solidFill>
              <a:srgbClr val="FDFDFD"/>
            </a:solidFill>
            <a:prstDash val="solid"/>
            <a:headEnd type="none" w="sm" len="sm"/>
            <a:tailEnd type="none" w="sm" len="sm"/>
          </a:ln>
        </p:spPr>
      </p:sp>
      <p:sp>
        <p:nvSpPr>
          <p:cNvPr id="6" name="TextBox 6"/>
          <p:cNvSpPr txBox="1"/>
          <p:nvPr/>
        </p:nvSpPr>
        <p:spPr>
          <a:xfrm>
            <a:off x="1173966" y="1637208"/>
            <a:ext cx="14399752" cy="863468"/>
          </a:xfrm>
          <a:prstGeom prst="rect">
            <a:avLst/>
          </a:prstGeom>
        </p:spPr>
        <p:txBody>
          <a:bodyPr lIns="0" tIns="0" rIns="0" bIns="0" rtlCol="0" anchor="t">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RESURSE UMANE - EXTERNE</a:t>
            </a:r>
          </a:p>
        </p:txBody>
      </p:sp>
      <p:grpSp>
        <p:nvGrpSpPr>
          <p:cNvPr id="7" name="Group 7"/>
          <p:cNvGrpSpPr/>
          <p:nvPr/>
        </p:nvGrpSpPr>
        <p:grpSpPr>
          <a:xfrm rot="2700000">
            <a:off x="15574214" y="-902040"/>
            <a:ext cx="7202121" cy="6407219"/>
            <a:chOff x="0" y="0"/>
            <a:chExt cx="884704" cy="787059"/>
          </a:xfrm>
        </p:grpSpPr>
        <p:sp>
          <p:nvSpPr>
            <p:cNvPr id="8" name="Freeform 8"/>
            <p:cNvSpPr/>
            <p:nvPr/>
          </p:nvSpPr>
          <p:spPr>
            <a:xfrm>
              <a:off x="0" y="0"/>
              <a:ext cx="884704" cy="787059"/>
            </a:xfrm>
            <a:custGeom>
              <a:avLst/>
              <a:gdLst/>
              <a:ahLst/>
              <a:cxnLst/>
              <a:rect l="l" t="t" r="r" b="b"/>
              <a:pathLst>
                <a:path w="884704" h="787059">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id="9" name="TextBox 9"/>
            <p:cNvSpPr txBox="1"/>
            <p:nvPr/>
          </p:nvSpPr>
          <p:spPr>
            <a:xfrm>
              <a:off x="82941" y="35687"/>
              <a:ext cx="718822" cy="677586"/>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5819499" y="1350260"/>
            <a:ext cx="2300831" cy="2300831"/>
          </a:xfrm>
          <a:custGeom>
            <a:avLst/>
            <a:gdLst/>
            <a:ahLst/>
            <a:cxnLst/>
            <a:rect l="l" t="t" r="r" b="b"/>
            <a:pathLst>
              <a:path w="2300831" h="2300831">
                <a:moveTo>
                  <a:pt x="0" y="0"/>
                </a:moveTo>
                <a:lnTo>
                  <a:pt x="2300831" y="0"/>
                </a:lnTo>
                <a:lnTo>
                  <a:pt x="2300831" y="2300831"/>
                </a:lnTo>
                <a:lnTo>
                  <a:pt x="0" y="23008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4721874" y="7608497"/>
            <a:ext cx="1703688" cy="1463042"/>
          </a:xfrm>
          <a:custGeom>
            <a:avLst/>
            <a:gdLst/>
            <a:ahLst/>
            <a:cxnLst/>
            <a:rect l="l" t="t" r="r" b="b"/>
            <a:pathLst>
              <a:path w="1703688" h="1463042">
                <a:moveTo>
                  <a:pt x="0" y="0"/>
                </a:moveTo>
                <a:lnTo>
                  <a:pt x="1703688" y="0"/>
                </a:lnTo>
                <a:lnTo>
                  <a:pt x="1703688" y="1463043"/>
                </a:lnTo>
                <a:lnTo>
                  <a:pt x="0" y="1463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859551" y="4346327"/>
            <a:ext cx="4416674" cy="4416674"/>
          </a:xfrm>
          <a:custGeom>
            <a:avLst/>
            <a:gdLst/>
            <a:ahLst/>
            <a:cxnLst/>
            <a:rect l="l" t="t" r="r" b="b"/>
            <a:pathLst>
              <a:path w="4416674" h="4416674">
                <a:moveTo>
                  <a:pt x="0" y="0"/>
                </a:moveTo>
                <a:lnTo>
                  <a:pt x="4416674" y="0"/>
                </a:lnTo>
                <a:lnTo>
                  <a:pt x="4416674" y="4416674"/>
                </a:lnTo>
                <a:lnTo>
                  <a:pt x="0" y="4416674"/>
                </a:lnTo>
                <a:lnTo>
                  <a:pt x="0" y="0"/>
                </a:lnTo>
                <a:close/>
              </a:path>
            </a:pathLst>
          </a:custGeom>
          <a:blipFill>
            <a:blip r:embed="rId6"/>
            <a:stretch>
              <a:fillRect/>
            </a:stretch>
          </a:blipFill>
        </p:spPr>
      </p:sp>
      <p:sp>
        <p:nvSpPr>
          <p:cNvPr id="13" name="TextBox 13"/>
          <p:cNvSpPr txBox="1"/>
          <p:nvPr/>
        </p:nvSpPr>
        <p:spPr>
          <a:xfrm>
            <a:off x="6791437" y="7056048"/>
            <a:ext cx="7572209" cy="1047749"/>
          </a:xfrm>
          <a:prstGeom prst="rect">
            <a:avLst/>
          </a:prstGeom>
        </p:spPr>
        <p:txBody>
          <a:bodyPr lIns="0" tIns="0" rIns="0" bIns="0" rtlCol="0" anchor="t">
            <a:spAutoFit/>
          </a:bodyPr>
          <a:lstStyle/>
          <a:p>
            <a:pPr algn="ctr">
              <a:lnSpc>
                <a:spcPts val="4200"/>
              </a:lnSpc>
            </a:pPr>
            <a:r>
              <a:rPr lang="en-US" sz="3000" b="1">
                <a:solidFill>
                  <a:srgbClr val="E9E9E9"/>
                </a:solidFill>
                <a:latin typeface="Canva Sans Bold"/>
                <a:ea typeface="Canva Sans Bold"/>
                <a:cs typeface="Canva Sans Bold"/>
                <a:sym typeface="Canva Sans Bold"/>
              </a:rPr>
              <a:t> REZULTATELE SELECȚIEI   SUNT PUBLICATE PE SITE-UL ANPDPD!</a:t>
            </a:r>
          </a:p>
        </p:txBody>
      </p:sp>
      <p:sp>
        <p:nvSpPr>
          <p:cNvPr id="14" name="TextBox 14"/>
          <p:cNvSpPr txBox="1"/>
          <p:nvPr/>
        </p:nvSpPr>
        <p:spPr>
          <a:xfrm>
            <a:off x="0" y="222020"/>
            <a:ext cx="3467402" cy="571501"/>
          </a:xfrm>
          <a:prstGeom prst="rect">
            <a:avLst/>
          </a:prstGeom>
        </p:spPr>
        <p:txBody>
          <a:bodyPr lIns="0" tIns="0" rIns="0" bIns="0" rtlCol="0" anchor="t">
            <a:spAutoFit/>
          </a:bodyPr>
          <a:lstStyle/>
          <a:p>
            <a:pPr algn="ctr">
              <a:lnSpc>
                <a:spcPts val="4199"/>
              </a:lnSpc>
              <a:spcBef>
                <a:spcPct val="0"/>
              </a:spcBef>
            </a:pPr>
            <a:r>
              <a:rPr lang="en-US" sz="2999">
                <a:solidFill>
                  <a:srgbClr val="8C4EB6"/>
                </a:solidFill>
                <a:latin typeface="Handyman"/>
                <a:ea typeface="Handyman"/>
                <a:cs typeface="Handyman"/>
                <a:sym typeface="Handyman"/>
              </a:rPr>
              <a:t>-TECH ASSIST-</a:t>
            </a:r>
          </a:p>
        </p:txBody>
      </p:sp>
      <p:sp>
        <p:nvSpPr>
          <p:cNvPr id="15" name="TextBox 15"/>
          <p:cNvSpPr txBox="1"/>
          <p:nvPr/>
        </p:nvSpPr>
        <p:spPr>
          <a:xfrm>
            <a:off x="6791437" y="4733560"/>
            <a:ext cx="7572209" cy="2114549"/>
          </a:xfrm>
          <a:prstGeom prst="rect">
            <a:avLst/>
          </a:prstGeom>
        </p:spPr>
        <p:txBody>
          <a:bodyPr lIns="0" tIns="0" rIns="0" bIns="0" rtlCol="0" anchor="t">
            <a:spAutoFit/>
          </a:bodyPr>
          <a:lstStyle/>
          <a:p>
            <a:pPr algn="ctr">
              <a:lnSpc>
                <a:spcPts val="4200"/>
              </a:lnSpc>
            </a:pPr>
            <a:r>
              <a:rPr lang="en-US" sz="3000" b="1">
                <a:solidFill>
                  <a:srgbClr val="E9E9E9"/>
                </a:solidFill>
                <a:latin typeface="Canva Sans Bold"/>
                <a:ea typeface="Canva Sans Bold"/>
                <a:cs typeface="Canva Sans Bold"/>
                <a:sym typeface="Canva Sans Bold"/>
              </a:rPr>
              <a:t>ANPDPD a  desfășurat procedura de selecție a </a:t>
            </a:r>
            <a:r>
              <a:rPr lang="en-US" sz="3000" b="1">
                <a:solidFill>
                  <a:srgbClr val="CB6CE6"/>
                </a:solidFill>
                <a:latin typeface="Canva Sans Bold"/>
                <a:ea typeface="Canva Sans Bold"/>
                <a:cs typeface="Canva Sans Bold"/>
                <a:sym typeface="Canva Sans Bold"/>
              </a:rPr>
              <a:t>20 de experți</a:t>
            </a:r>
            <a:r>
              <a:rPr lang="en-US" sz="3000" b="1">
                <a:solidFill>
                  <a:srgbClr val="E9E9E9"/>
                </a:solidFill>
                <a:latin typeface="Canva Sans Bold"/>
                <a:ea typeface="Canva Sans Bold"/>
                <a:cs typeface="Canva Sans Bold"/>
                <a:sym typeface="Canva Sans Bold"/>
              </a:rPr>
              <a:t> de grup țintă la nivel național. </a:t>
            </a:r>
          </a:p>
          <a:p>
            <a:pPr algn="ctr">
              <a:lnSpc>
                <a:spcPts val="4200"/>
              </a:lnSpc>
            </a:pPr>
            <a:endParaRPr lang="en-US" sz="3000" b="1">
              <a:solidFill>
                <a:srgbClr val="E9E9E9"/>
              </a:solidFill>
              <a:latin typeface="Canva Sans Bold"/>
              <a:ea typeface="Canva Sans Bold"/>
              <a:cs typeface="Canva Sans Bold"/>
              <a:sym typeface="Canva Sans Bold"/>
            </a:endParaRPr>
          </a:p>
        </p:txBody>
      </p:sp>
      <p:sp>
        <p:nvSpPr>
          <p:cNvPr id="16" name="Freeform 16"/>
          <p:cNvSpPr/>
          <p:nvPr/>
        </p:nvSpPr>
        <p:spPr>
          <a:xfrm>
            <a:off x="3032071" y="10401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7"/>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96764" y="1976392"/>
            <a:ext cx="325804" cy="321571"/>
            <a:chOff x="0" y="0"/>
            <a:chExt cx="85809" cy="84694"/>
          </a:xfrm>
        </p:grpSpPr>
        <p:sp>
          <p:nvSpPr>
            <p:cNvPr id="3" name="Freeform 3"/>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4" name="TextBox 4"/>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41021" y="427466"/>
            <a:ext cx="14399752" cy="863468"/>
          </a:xfrm>
          <a:prstGeom prst="rect">
            <a:avLst/>
          </a:prstGeom>
        </p:spPr>
        <p:txBody>
          <a:bodyPr lIns="0" tIns="0" rIns="0" bIns="0" rtlCol="0" anchor="t">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ACTIVITĂȚILE PROIECTULUI </a:t>
            </a:r>
          </a:p>
        </p:txBody>
      </p:sp>
      <p:sp>
        <p:nvSpPr>
          <p:cNvPr id="6" name="TextBox 6"/>
          <p:cNvSpPr txBox="1"/>
          <p:nvPr/>
        </p:nvSpPr>
        <p:spPr>
          <a:xfrm>
            <a:off x="1041021" y="1717148"/>
            <a:ext cx="14665642" cy="1048888"/>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Dezvoltarea și pilotarea unei metodologii de oferire a tehnologiilor asistive și de acces</a:t>
            </a:r>
          </a:p>
        </p:txBody>
      </p:sp>
      <p:grpSp>
        <p:nvGrpSpPr>
          <p:cNvPr id="7" name="Group 7"/>
          <p:cNvGrpSpPr/>
          <p:nvPr/>
        </p:nvGrpSpPr>
        <p:grpSpPr>
          <a:xfrm rot="2700000">
            <a:off x="15672161" y="-256739"/>
            <a:ext cx="7202121" cy="6407219"/>
            <a:chOff x="0" y="0"/>
            <a:chExt cx="884704" cy="787059"/>
          </a:xfrm>
        </p:grpSpPr>
        <p:sp>
          <p:nvSpPr>
            <p:cNvPr id="8" name="Freeform 8"/>
            <p:cNvSpPr/>
            <p:nvPr/>
          </p:nvSpPr>
          <p:spPr>
            <a:xfrm>
              <a:off x="0" y="0"/>
              <a:ext cx="884704" cy="787059"/>
            </a:xfrm>
            <a:custGeom>
              <a:avLst/>
              <a:gdLst/>
              <a:ahLst/>
              <a:cxnLst/>
              <a:rect l="l" t="t" r="r" b="b"/>
              <a:pathLst>
                <a:path w="884704" h="787059">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id="9" name="TextBox 9"/>
            <p:cNvSpPr txBox="1"/>
            <p:nvPr/>
          </p:nvSpPr>
          <p:spPr>
            <a:xfrm>
              <a:off x="82941" y="35687"/>
              <a:ext cx="718822" cy="677586"/>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6754091" y="1290934"/>
            <a:ext cx="1010419" cy="2924896"/>
          </a:xfrm>
          <a:custGeom>
            <a:avLst/>
            <a:gdLst/>
            <a:ahLst/>
            <a:cxnLst/>
            <a:rect l="l" t="t" r="r" b="b"/>
            <a:pathLst>
              <a:path w="1010419" h="2924896">
                <a:moveTo>
                  <a:pt x="0" y="0"/>
                </a:moveTo>
                <a:lnTo>
                  <a:pt x="1010418" y="0"/>
                </a:lnTo>
                <a:lnTo>
                  <a:pt x="1010418" y="2924896"/>
                </a:lnTo>
                <a:lnTo>
                  <a:pt x="0" y="29248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041021" y="2832711"/>
            <a:ext cx="14665642" cy="525013"/>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Inventarierea tehnologiei asistive și de acces disponibile</a:t>
            </a:r>
          </a:p>
        </p:txBody>
      </p:sp>
      <p:sp>
        <p:nvSpPr>
          <p:cNvPr id="12" name="TextBox 12"/>
          <p:cNvSpPr txBox="1"/>
          <p:nvPr/>
        </p:nvSpPr>
        <p:spPr>
          <a:xfrm>
            <a:off x="1041021" y="3555340"/>
            <a:ext cx="14665642" cy="1048888"/>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Cartografierea nevoii, cererii si gradului de satisfacție în raport cu tehnologia asistivă și de acces</a:t>
            </a:r>
          </a:p>
        </p:txBody>
      </p:sp>
      <p:sp>
        <p:nvSpPr>
          <p:cNvPr id="13" name="TextBox 13"/>
          <p:cNvSpPr txBox="1"/>
          <p:nvPr/>
        </p:nvSpPr>
        <p:spPr>
          <a:xfrm>
            <a:off x="1041021" y="4718528"/>
            <a:ext cx="14665642" cy="1048888"/>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Realizarea și actualizarea periodică a Registrului Național a Tehnologiilor Asistive și de Acces (RNTAA)</a:t>
            </a:r>
          </a:p>
        </p:txBody>
      </p:sp>
      <p:sp>
        <p:nvSpPr>
          <p:cNvPr id="14" name="TextBox 14"/>
          <p:cNvSpPr txBox="1"/>
          <p:nvPr/>
        </p:nvSpPr>
        <p:spPr>
          <a:xfrm>
            <a:off x="1041021" y="5967440"/>
            <a:ext cx="14665642" cy="1048888"/>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Studiu de fundamentare a valorii e-voucherului pentru tehnologie asistiva si de acces</a:t>
            </a:r>
          </a:p>
        </p:txBody>
      </p:sp>
      <p:sp>
        <p:nvSpPr>
          <p:cNvPr id="15" name="TextBox 15"/>
          <p:cNvSpPr txBox="1"/>
          <p:nvPr/>
        </p:nvSpPr>
        <p:spPr>
          <a:xfrm>
            <a:off x="1041021" y="7283028"/>
            <a:ext cx="14665642" cy="525013"/>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Validarea si decontarea prin RNTAA a e-voucherelor</a:t>
            </a:r>
          </a:p>
        </p:txBody>
      </p:sp>
      <p:sp>
        <p:nvSpPr>
          <p:cNvPr id="16" name="TextBox 16"/>
          <p:cNvSpPr txBox="1"/>
          <p:nvPr/>
        </p:nvSpPr>
        <p:spPr>
          <a:xfrm>
            <a:off x="1041021" y="8008066"/>
            <a:ext cx="14665642" cy="525013"/>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Analiza cadrului legislativ și recomandărilor internaționale</a:t>
            </a:r>
          </a:p>
        </p:txBody>
      </p:sp>
      <p:sp>
        <p:nvSpPr>
          <p:cNvPr id="17" name="TextBox 17"/>
          <p:cNvSpPr txBox="1"/>
          <p:nvPr/>
        </p:nvSpPr>
        <p:spPr>
          <a:xfrm>
            <a:off x="1041021" y="8733103"/>
            <a:ext cx="14665642" cy="1048888"/>
          </a:xfrm>
          <a:prstGeom prst="rect">
            <a:avLst/>
          </a:prstGeom>
        </p:spPr>
        <p:txBody>
          <a:bodyPr lIns="0" tIns="0" rIns="0" bIns="0" rtlCol="0" anchor="t">
            <a:spAutoFit/>
          </a:bodyPr>
          <a:lstStyle/>
          <a:p>
            <a:pPr algn="l">
              <a:lnSpc>
                <a:spcPts val="4137"/>
              </a:lnSpc>
            </a:pPr>
            <a:r>
              <a:rPr lang="en-US" sz="2955" b="1" spc="-59">
                <a:solidFill>
                  <a:srgbClr val="8C4EB6"/>
                </a:solidFill>
                <a:latin typeface="Poppins Bold"/>
                <a:ea typeface="Poppins Bold"/>
                <a:cs typeface="Poppins Bold"/>
                <a:sym typeface="Poppins Bold"/>
              </a:rPr>
              <a:t>Elaborarea de recomandări de modificări la nivel legislativ</a:t>
            </a:r>
          </a:p>
          <a:p>
            <a:pPr algn="l">
              <a:lnSpc>
                <a:spcPts val="4137"/>
              </a:lnSpc>
            </a:pPr>
            <a:endParaRPr lang="en-US" sz="2955" b="1" spc="-59">
              <a:solidFill>
                <a:srgbClr val="8C4EB6"/>
              </a:solidFill>
              <a:latin typeface="Poppins Bold"/>
              <a:ea typeface="Poppins Bold"/>
              <a:cs typeface="Poppins Bold"/>
              <a:sym typeface="Poppins Bold"/>
            </a:endParaRPr>
          </a:p>
        </p:txBody>
      </p:sp>
      <p:grpSp>
        <p:nvGrpSpPr>
          <p:cNvPr id="18" name="Group 18"/>
          <p:cNvGrpSpPr/>
          <p:nvPr/>
        </p:nvGrpSpPr>
        <p:grpSpPr>
          <a:xfrm>
            <a:off x="496764" y="2946870"/>
            <a:ext cx="325804" cy="321571"/>
            <a:chOff x="0" y="0"/>
            <a:chExt cx="85809" cy="84694"/>
          </a:xfrm>
        </p:grpSpPr>
        <p:sp>
          <p:nvSpPr>
            <p:cNvPr id="19" name="Freeform 19"/>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20" name="TextBox 20"/>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496764" y="3796313"/>
            <a:ext cx="325804" cy="321571"/>
            <a:chOff x="0" y="0"/>
            <a:chExt cx="85809" cy="84694"/>
          </a:xfrm>
        </p:grpSpPr>
        <p:sp>
          <p:nvSpPr>
            <p:cNvPr id="22" name="Freeform 22"/>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23" name="TextBox 23"/>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496764" y="4959500"/>
            <a:ext cx="325804" cy="321571"/>
            <a:chOff x="0" y="0"/>
            <a:chExt cx="85809" cy="84694"/>
          </a:xfrm>
        </p:grpSpPr>
        <p:sp>
          <p:nvSpPr>
            <p:cNvPr id="25" name="Freeform 25"/>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26" name="TextBox 26"/>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496764" y="6119271"/>
            <a:ext cx="325804" cy="321571"/>
            <a:chOff x="0" y="0"/>
            <a:chExt cx="85809" cy="84694"/>
          </a:xfrm>
        </p:grpSpPr>
        <p:sp>
          <p:nvSpPr>
            <p:cNvPr id="28" name="Freeform 28"/>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29" name="TextBox 29"/>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496764" y="8124488"/>
            <a:ext cx="325804" cy="321571"/>
            <a:chOff x="0" y="0"/>
            <a:chExt cx="85809" cy="84694"/>
          </a:xfrm>
        </p:grpSpPr>
        <p:sp>
          <p:nvSpPr>
            <p:cNvPr id="31" name="Freeform 31"/>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32" name="TextBox 32"/>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496764" y="7279042"/>
            <a:ext cx="325804" cy="321571"/>
            <a:chOff x="0" y="0"/>
            <a:chExt cx="85809" cy="84694"/>
          </a:xfrm>
        </p:grpSpPr>
        <p:sp>
          <p:nvSpPr>
            <p:cNvPr id="34" name="Freeform 34"/>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35" name="TextBox 35"/>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496764" y="8864725"/>
            <a:ext cx="325804" cy="321571"/>
            <a:chOff x="0" y="0"/>
            <a:chExt cx="85809" cy="84694"/>
          </a:xfrm>
        </p:grpSpPr>
        <p:sp>
          <p:nvSpPr>
            <p:cNvPr id="37" name="Freeform 37"/>
            <p:cNvSpPr/>
            <p:nvPr/>
          </p:nvSpPr>
          <p:spPr>
            <a:xfrm>
              <a:off x="0" y="0"/>
              <a:ext cx="85809" cy="84694"/>
            </a:xfrm>
            <a:custGeom>
              <a:avLst/>
              <a:gdLst/>
              <a:ahLst/>
              <a:cxnLst/>
              <a:rect l="l" t="t" r="r" b="b"/>
              <a:pathLst>
                <a:path w="85809" h="84694">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id="38" name="TextBox 38"/>
            <p:cNvSpPr txBox="1"/>
            <p:nvPr/>
          </p:nvSpPr>
          <p:spPr>
            <a:xfrm>
              <a:off x="0" y="-57150"/>
              <a:ext cx="85809" cy="141844"/>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14026262" y="9186296"/>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4"/>
            <a:stretch>
              <a:fillRect/>
            </a:stretch>
          </a:blipFill>
        </p:spPr>
      </p:sp>
      <p:sp>
        <p:nvSpPr>
          <p:cNvPr id="40" name="TextBox 40"/>
          <p:cNvSpPr txBox="1"/>
          <p:nvPr/>
        </p:nvSpPr>
        <p:spPr>
          <a:xfrm>
            <a:off x="14656088" y="9476053"/>
            <a:ext cx="3530333" cy="572638"/>
          </a:xfrm>
          <a:prstGeom prst="rect">
            <a:avLst/>
          </a:prstGeom>
        </p:spPr>
        <p:txBody>
          <a:bodyPr lIns="0" tIns="0" rIns="0" bIns="0" rtlCol="0" anchor="t">
            <a:spAutoFit/>
          </a:bodyPr>
          <a:lstStyle/>
          <a:p>
            <a:pPr algn="ctr">
              <a:lnSpc>
                <a:spcPts val="4137"/>
              </a:lnSpc>
              <a:spcBef>
                <a:spcPct val="0"/>
              </a:spcBef>
            </a:pPr>
            <a:r>
              <a:rPr lang="en-US" sz="2955" spc="-59">
                <a:solidFill>
                  <a:srgbClr val="8C4EB6"/>
                </a:solidFill>
                <a:latin typeface="Handyman"/>
                <a:ea typeface="Handyman"/>
                <a:cs typeface="Handyman"/>
                <a:sym typeface="Handyman"/>
              </a:rPr>
              <a:t>-TECH ASSIST-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173966" y="2946870"/>
            <a:ext cx="16127201" cy="6900111"/>
            <a:chOff x="0" y="0"/>
            <a:chExt cx="4247493" cy="1817313"/>
          </a:xfrm>
        </p:grpSpPr>
        <p:sp>
          <p:nvSpPr>
            <p:cNvPr id="3" name="Freeform 3"/>
            <p:cNvSpPr/>
            <p:nvPr/>
          </p:nvSpPr>
          <p:spPr>
            <a:xfrm>
              <a:off x="0" y="0"/>
              <a:ext cx="4247493" cy="1817313"/>
            </a:xfrm>
            <a:custGeom>
              <a:avLst/>
              <a:gdLst/>
              <a:ahLst/>
              <a:cxnLst/>
              <a:rect l="l" t="t" r="r" b="b"/>
              <a:pathLst>
                <a:path w="4247493" h="1817313">
                  <a:moveTo>
                    <a:pt x="8161" y="0"/>
                  </a:moveTo>
                  <a:lnTo>
                    <a:pt x="4239332" y="0"/>
                  </a:lnTo>
                  <a:cubicBezTo>
                    <a:pt x="4241497" y="0"/>
                    <a:pt x="4243572" y="860"/>
                    <a:pt x="4245103" y="2390"/>
                  </a:cubicBezTo>
                  <a:cubicBezTo>
                    <a:pt x="4246633" y="3921"/>
                    <a:pt x="4247493" y="5997"/>
                    <a:pt x="4247493" y="8161"/>
                  </a:cubicBezTo>
                  <a:lnTo>
                    <a:pt x="4247493" y="1809152"/>
                  </a:lnTo>
                  <a:cubicBezTo>
                    <a:pt x="4247493" y="1813659"/>
                    <a:pt x="4243839" y="1817313"/>
                    <a:pt x="4239332" y="1817313"/>
                  </a:cubicBezTo>
                  <a:lnTo>
                    <a:pt x="8161" y="1817313"/>
                  </a:lnTo>
                  <a:cubicBezTo>
                    <a:pt x="3654" y="1817313"/>
                    <a:pt x="0" y="1813659"/>
                    <a:pt x="0" y="1809152"/>
                  </a:cubicBezTo>
                  <a:lnTo>
                    <a:pt x="0" y="8161"/>
                  </a:lnTo>
                  <a:cubicBezTo>
                    <a:pt x="0" y="3654"/>
                    <a:pt x="3654" y="0"/>
                    <a:pt x="8161" y="0"/>
                  </a:cubicBezTo>
                  <a:close/>
                </a:path>
              </a:pathLst>
            </a:custGeom>
            <a:solidFill>
              <a:srgbClr val="145DA0"/>
            </a:solidFill>
          </p:spPr>
        </p:sp>
        <p:sp>
          <p:nvSpPr>
            <p:cNvPr id="4" name="TextBox 4"/>
            <p:cNvSpPr txBox="1"/>
            <p:nvPr/>
          </p:nvSpPr>
          <p:spPr>
            <a:xfrm>
              <a:off x="0" y="-57150"/>
              <a:ext cx="4247493" cy="1874463"/>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sp>
        <p:nvSpPr>
          <p:cNvPr id="5" name="TextBox 5"/>
          <p:cNvSpPr txBox="1"/>
          <p:nvPr/>
        </p:nvSpPr>
        <p:spPr>
          <a:xfrm>
            <a:off x="1173966" y="1049695"/>
            <a:ext cx="14399752" cy="863468"/>
          </a:xfrm>
          <a:prstGeom prst="rect">
            <a:avLst/>
          </a:prstGeom>
        </p:spPr>
        <p:txBody>
          <a:bodyPr lIns="0" tIns="0" rIns="0" bIns="0" rtlCol="0" anchor="t">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INFORMAȚII UTILE</a:t>
            </a:r>
          </a:p>
        </p:txBody>
      </p:sp>
      <p:grpSp>
        <p:nvGrpSpPr>
          <p:cNvPr id="6" name="Group 6"/>
          <p:cNvGrpSpPr/>
          <p:nvPr/>
        </p:nvGrpSpPr>
        <p:grpSpPr>
          <a:xfrm rot="2700000">
            <a:off x="15672161" y="-256739"/>
            <a:ext cx="7202121" cy="6407219"/>
            <a:chOff x="0" y="0"/>
            <a:chExt cx="884704" cy="787059"/>
          </a:xfrm>
        </p:grpSpPr>
        <p:sp>
          <p:nvSpPr>
            <p:cNvPr id="7" name="Freeform 7"/>
            <p:cNvSpPr/>
            <p:nvPr/>
          </p:nvSpPr>
          <p:spPr>
            <a:xfrm>
              <a:off x="0" y="0"/>
              <a:ext cx="884704" cy="787059"/>
            </a:xfrm>
            <a:custGeom>
              <a:avLst/>
              <a:gdLst/>
              <a:ahLst/>
              <a:cxnLst/>
              <a:rect l="l" t="t" r="r" b="b"/>
              <a:pathLst>
                <a:path w="884704" h="787059">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id="8" name="TextBox 8"/>
            <p:cNvSpPr txBox="1"/>
            <p:nvPr/>
          </p:nvSpPr>
          <p:spPr>
            <a:xfrm>
              <a:off x="82941" y="35687"/>
              <a:ext cx="718822" cy="67758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6754091" y="1290934"/>
            <a:ext cx="1010419" cy="2924896"/>
          </a:xfrm>
          <a:custGeom>
            <a:avLst/>
            <a:gdLst/>
            <a:ahLst/>
            <a:cxnLst/>
            <a:rect l="l" t="t" r="r" b="b"/>
            <a:pathLst>
              <a:path w="1010419" h="2924896">
                <a:moveTo>
                  <a:pt x="0" y="0"/>
                </a:moveTo>
                <a:lnTo>
                  <a:pt x="1010418" y="0"/>
                </a:lnTo>
                <a:lnTo>
                  <a:pt x="1010418" y="2924896"/>
                </a:lnTo>
                <a:lnTo>
                  <a:pt x="0" y="29248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1028700" y="3127413"/>
            <a:ext cx="15695419" cy="6719569"/>
          </a:xfrm>
          <a:prstGeom prst="rect">
            <a:avLst/>
          </a:prstGeom>
        </p:spPr>
        <p:txBody>
          <a:bodyPr lIns="0" tIns="0" rIns="0" bIns="0" rtlCol="0" anchor="t">
            <a:spAutoFit/>
          </a:bodyPr>
          <a:lstStyle/>
          <a:p>
            <a:pPr marL="690890" lvl="1" indent="-345445" algn="l">
              <a:lnSpc>
                <a:spcPts val="4480"/>
              </a:lnSpc>
              <a:buFont typeface="Arial"/>
              <a:buChar char="•"/>
            </a:pPr>
            <a:r>
              <a:rPr lang="en-US" sz="3200" b="1">
                <a:solidFill>
                  <a:srgbClr val="E9E9E9"/>
                </a:solidFill>
                <a:latin typeface="Canva Sans Bold"/>
                <a:ea typeface="Canva Sans Bold"/>
                <a:cs typeface="Canva Sans Bold"/>
                <a:sym typeface="Canva Sans Bold"/>
              </a:rPr>
              <a:t>depunerea doarului de acordare a e-voucherului se va realiza dupa finalizarea și functionarea platformei RNTAA (Registrul Național a Tehnologiilor Asistive și de Acces).</a:t>
            </a:r>
          </a:p>
          <a:p>
            <a:pPr marL="690890" lvl="1" indent="-345445" algn="l">
              <a:lnSpc>
                <a:spcPts val="4480"/>
              </a:lnSpc>
              <a:buFont typeface="Arial"/>
              <a:buChar char="•"/>
            </a:pPr>
            <a:r>
              <a:rPr lang="en-US" sz="3200" b="1">
                <a:solidFill>
                  <a:srgbClr val="E9E9E9"/>
                </a:solidFill>
                <a:latin typeface="Canva Sans Bold"/>
                <a:ea typeface="Canva Sans Bold"/>
                <a:cs typeface="Canva Sans Bold"/>
                <a:sym typeface="Canva Sans Bold"/>
              </a:rPr>
              <a:t>cererile de acordare a e-voucherelor se estimează că se pot înregistra pe platforma incepand cu data 1.05.2025.</a:t>
            </a:r>
          </a:p>
          <a:p>
            <a:pPr marL="690890" lvl="1" indent="-345445" algn="l">
              <a:lnSpc>
                <a:spcPts val="4480"/>
              </a:lnSpc>
              <a:buFont typeface="Arial"/>
              <a:buChar char="•"/>
            </a:pPr>
            <a:r>
              <a:rPr lang="en-US" sz="3200" b="1">
                <a:solidFill>
                  <a:srgbClr val="E9E9E9"/>
                </a:solidFill>
                <a:latin typeface="Canva Sans Bold"/>
                <a:ea typeface="Canva Sans Bold"/>
                <a:cs typeface="Canva Sans Bold"/>
                <a:sym typeface="Canva Sans Bold"/>
              </a:rPr>
              <a:t>se lucrează la un inventar de tehnologii asistive și de acces disponibile acum pe piața din România.</a:t>
            </a:r>
          </a:p>
          <a:p>
            <a:pPr marL="690890" lvl="1" indent="-345445" algn="l">
              <a:lnSpc>
                <a:spcPts val="4480"/>
              </a:lnSpc>
              <a:buFont typeface="Arial"/>
              <a:buChar char="•"/>
            </a:pPr>
            <a:r>
              <a:rPr lang="en-US" sz="3200" b="1">
                <a:solidFill>
                  <a:srgbClr val="E9E9E9"/>
                </a:solidFill>
                <a:latin typeface="Canva Sans Bold"/>
                <a:ea typeface="Canva Sans Bold"/>
                <a:cs typeface="Canva Sans Bold"/>
                <a:sym typeface="Canva Sans Bold"/>
              </a:rPr>
              <a:t>dorim să identificăm produse asistive adiționale relevante din piața internațională având în vedere evoluția tehnologică.</a:t>
            </a:r>
          </a:p>
          <a:p>
            <a:pPr marL="690890" lvl="1" indent="-345445" algn="l">
              <a:lnSpc>
                <a:spcPts val="4480"/>
              </a:lnSpc>
              <a:buFont typeface="Arial"/>
              <a:buChar char="•"/>
            </a:pPr>
            <a:r>
              <a:rPr lang="en-US" sz="3200" b="1">
                <a:solidFill>
                  <a:srgbClr val="E9E9E9"/>
                </a:solidFill>
                <a:latin typeface="Canva Sans Bold"/>
                <a:ea typeface="Canva Sans Bold"/>
                <a:cs typeface="Canva Sans Bold"/>
                <a:sym typeface="Canva Sans Bold"/>
              </a:rPr>
              <a:t>persoana cu dizabilități eligibilă va comunica permanent cu expertul extern arondat zonei geografice în care își are domiciliul.</a:t>
            </a:r>
          </a:p>
          <a:p>
            <a:pPr algn="l">
              <a:lnSpc>
                <a:spcPts val="4480"/>
              </a:lnSpc>
            </a:pPr>
            <a:endParaRPr lang="en-US" sz="3200" b="1">
              <a:solidFill>
                <a:srgbClr val="E9E9E9"/>
              </a:solidFill>
              <a:latin typeface="Canva Sans Bold"/>
              <a:ea typeface="Canva Sans Bold"/>
              <a:cs typeface="Canva Sans Bold"/>
              <a:sym typeface="Canva Sans Bold"/>
            </a:endParaRPr>
          </a:p>
        </p:txBody>
      </p:sp>
      <p:sp>
        <p:nvSpPr>
          <p:cNvPr id="11" name="TextBox 11"/>
          <p:cNvSpPr txBox="1"/>
          <p:nvPr/>
        </p:nvSpPr>
        <p:spPr>
          <a:xfrm>
            <a:off x="-201285" y="-27768"/>
            <a:ext cx="3530333" cy="572638"/>
          </a:xfrm>
          <a:prstGeom prst="rect">
            <a:avLst/>
          </a:prstGeom>
        </p:spPr>
        <p:txBody>
          <a:bodyPr lIns="0" tIns="0" rIns="0" bIns="0" rtlCol="0" anchor="t">
            <a:spAutoFit/>
          </a:bodyPr>
          <a:lstStyle/>
          <a:p>
            <a:pPr algn="ctr">
              <a:lnSpc>
                <a:spcPts val="4137"/>
              </a:lnSpc>
              <a:spcBef>
                <a:spcPct val="0"/>
              </a:spcBef>
            </a:pPr>
            <a:r>
              <a:rPr lang="en-US" sz="2955" spc="-59">
                <a:solidFill>
                  <a:srgbClr val="8C4EB6"/>
                </a:solidFill>
                <a:latin typeface="Handyman"/>
                <a:ea typeface="Handyman"/>
                <a:cs typeface="Handyman"/>
                <a:sym typeface="Handyman"/>
              </a:rPr>
              <a:t>-TECH ASSIST-</a:t>
            </a:r>
          </a:p>
        </p:txBody>
      </p:sp>
      <p:sp>
        <p:nvSpPr>
          <p:cNvPr id="12" name="Freeform 12"/>
          <p:cNvSpPr/>
          <p:nvPr/>
        </p:nvSpPr>
        <p:spPr>
          <a:xfrm>
            <a:off x="2893717" y="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4"/>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517814" y="-315404"/>
            <a:ext cx="3964281" cy="10917809"/>
            <a:chOff x="0" y="0"/>
            <a:chExt cx="1044090" cy="2875472"/>
          </a:xfrm>
        </p:grpSpPr>
        <p:sp>
          <p:nvSpPr>
            <p:cNvPr id="3" name="Freeform 3"/>
            <p:cNvSpPr/>
            <p:nvPr/>
          </p:nvSpPr>
          <p:spPr>
            <a:xfrm>
              <a:off x="0" y="0"/>
              <a:ext cx="1044090" cy="2875472"/>
            </a:xfrm>
            <a:custGeom>
              <a:avLst/>
              <a:gdLst/>
              <a:ahLst/>
              <a:cxnLst/>
              <a:rect l="l" t="t" r="r" b="b"/>
              <a:pathLst>
                <a:path w="1044090" h="2875472">
                  <a:moveTo>
                    <a:pt x="0" y="0"/>
                  </a:moveTo>
                  <a:lnTo>
                    <a:pt x="1044090" y="0"/>
                  </a:lnTo>
                  <a:lnTo>
                    <a:pt x="1044090" y="2875472"/>
                  </a:lnTo>
                  <a:lnTo>
                    <a:pt x="0" y="2875472"/>
                  </a:lnTo>
                  <a:close/>
                </a:path>
              </a:pathLst>
            </a:custGeom>
            <a:solidFill>
              <a:srgbClr val="8C4EB6"/>
            </a:solidFill>
            <a:ln cap="sq">
              <a:noFill/>
              <a:prstDash val="solid"/>
              <a:miter/>
            </a:ln>
          </p:spPr>
        </p:sp>
        <p:sp>
          <p:nvSpPr>
            <p:cNvPr id="4" name="TextBox 4"/>
            <p:cNvSpPr txBox="1"/>
            <p:nvPr/>
          </p:nvSpPr>
          <p:spPr>
            <a:xfrm>
              <a:off x="0" y="-38100"/>
              <a:ext cx="1044090"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867766" y="-1614217"/>
            <a:ext cx="3735531" cy="373553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w="952500" cap="sq">
              <a:solidFill>
                <a:srgbClr val="8C4EB6"/>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5400000">
            <a:off x="1203842" y="3022682"/>
            <a:ext cx="510937" cy="453341"/>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a:off x="1203842" y="5763263"/>
            <a:ext cx="510937" cy="453341"/>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5400000">
            <a:off x="1203842" y="4392972"/>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2102474" y="3007781"/>
            <a:ext cx="5919997" cy="416466"/>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FURNIZORI</a:t>
            </a:r>
          </a:p>
        </p:txBody>
      </p:sp>
      <p:sp>
        <p:nvSpPr>
          <p:cNvPr id="12" name="TextBox 12"/>
          <p:cNvSpPr txBox="1"/>
          <p:nvPr/>
        </p:nvSpPr>
        <p:spPr>
          <a:xfrm>
            <a:off x="2102474" y="4458645"/>
            <a:ext cx="5919997" cy="416466"/>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ONG-URI</a:t>
            </a:r>
          </a:p>
        </p:txBody>
      </p:sp>
      <p:sp>
        <p:nvSpPr>
          <p:cNvPr id="13" name="AutoShape 13"/>
          <p:cNvSpPr/>
          <p:nvPr/>
        </p:nvSpPr>
        <p:spPr>
          <a:xfrm flipH="1" flipV="1">
            <a:off x="5983107" y="3249352"/>
            <a:ext cx="0" cy="5234039"/>
          </a:xfrm>
          <a:prstGeom prst="line">
            <a:avLst/>
          </a:prstGeom>
          <a:ln w="38100" cap="flat">
            <a:solidFill>
              <a:srgbClr val="000000"/>
            </a:solidFill>
            <a:prstDash val="solid"/>
            <a:headEnd type="arrow" w="med" len="sm"/>
            <a:tailEnd type="arrow" w="med" len="sm"/>
          </a:ln>
        </p:spPr>
      </p:sp>
      <p:sp>
        <p:nvSpPr>
          <p:cNvPr id="14" name="Freeform 14"/>
          <p:cNvSpPr/>
          <p:nvPr/>
        </p:nvSpPr>
        <p:spPr>
          <a:xfrm>
            <a:off x="14684405" y="3673670"/>
            <a:ext cx="3402767" cy="3402767"/>
          </a:xfrm>
          <a:custGeom>
            <a:avLst/>
            <a:gdLst/>
            <a:ahLst/>
            <a:cxnLst/>
            <a:rect l="l" t="t" r="r" b="b"/>
            <a:pathLst>
              <a:path w="3402767" h="3402767">
                <a:moveTo>
                  <a:pt x="0" y="0"/>
                </a:moveTo>
                <a:lnTo>
                  <a:pt x="3402768" y="0"/>
                </a:lnTo>
                <a:lnTo>
                  <a:pt x="3402768" y="3402767"/>
                </a:lnTo>
                <a:lnTo>
                  <a:pt x="0" y="34027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2102474" y="933450"/>
            <a:ext cx="12180632" cy="870067"/>
          </a:xfrm>
          <a:prstGeom prst="rect">
            <a:avLst/>
          </a:prstGeom>
        </p:spPr>
        <p:txBody>
          <a:bodyPr lIns="0" tIns="0" rIns="0" bIns="0" rtlCol="0" anchor="t">
            <a:spAutoFit/>
          </a:bodyPr>
          <a:lstStyle/>
          <a:p>
            <a:pPr algn="l">
              <a:lnSpc>
                <a:spcPts val="7168"/>
              </a:lnSpc>
              <a:spcBef>
                <a:spcPct val="0"/>
              </a:spcBef>
            </a:pPr>
            <a:r>
              <a:rPr lang="en-US" sz="5120">
                <a:solidFill>
                  <a:srgbClr val="145DA0"/>
                </a:solidFill>
                <a:latin typeface="Open Sans Extra Bold"/>
                <a:ea typeface="Open Sans Extra Bold"/>
                <a:cs typeface="Open Sans Extra Bold"/>
                <a:sym typeface="Open Sans Extra Bold"/>
              </a:rPr>
              <a:t>COLABORAREA ÎN GRUPUL DE LUCRU</a:t>
            </a:r>
          </a:p>
        </p:txBody>
      </p:sp>
      <p:sp>
        <p:nvSpPr>
          <p:cNvPr id="16" name="TextBox 16"/>
          <p:cNvSpPr txBox="1"/>
          <p:nvPr/>
        </p:nvSpPr>
        <p:spPr>
          <a:xfrm>
            <a:off x="6220814" y="2414672"/>
            <a:ext cx="8078343" cy="6068719"/>
          </a:xfrm>
          <a:prstGeom prst="rect">
            <a:avLst/>
          </a:prstGeom>
        </p:spPr>
        <p:txBody>
          <a:bodyPr lIns="0" tIns="0" rIns="0" bIns="0" rtlCol="0" anchor="t">
            <a:spAutoFit/>
          </a:bodyPr>
          <a:lstStyle/>
          <a:p>
            <a:pPr algn="l">
              <a:lnSpc>
                <a:spcPts val="4809"/>
              </a:lnSpc>
            </a:pPr>
            <a:r>
              <a:rPr lang="en-US" sz="2453" b="1" spc="-49">
                <a:solidFill>
                  <a:srgbClr val="051D40"/>
                </a:solidFill>
                <a:latin typeface="Poppins Bold"/>
                <a:ea typeface="Poppins Bold"/>
                <a:cs typeface="Poppins Bold"/>
                <a:sym typeface="Poppins Bold"/>
              </a:rPr>
              <a:t> </a:t>
            </a:r>
          </a:p>
          <a:p>
            <a:pPr algn="l">
              <a:lnSpc>
                <a:spcPts val="4809"/>
              </a:lnSpc>
            </a:pPr>
            <a:r>
              <a:rPr lang="en-US" sz="2453" b="1" spc="-49">
                <a:solidFill>
                  <a:srgbClr val="051D40"/>
                </a:solidFill>
                <a:latin typeface="Poppins Bold"/>
                <a:ea typeface="Poppins Bold"/>
                <a:cs typeface="Poppins Bold"/>
                <a:sym typeface="Poppins Bold"/>
              </a:rPr>
              <a:t>-elaborarea metodologiilor de selecție/acordare și decontare </a:t>
            </a:r>
          </a:p>
          <a:p>
            <a:pPr algn="l">
              <a:lnSpc>
                <a:spcPts val="4809"/>
              </a:lnSpc>
            </a:pPr>
            <a:r>
              <a:rPr lang="en-US" sz="2453" b="1" spc="-49">
                <a:solidFill>
                  <a:srgbClr val="051D40"/>
                </a:solidFill>
                <a:latin typeface="Poppins Bold"/>
                <a:ea typeface="Poppins Bold"/>
                <a:cs typeface="Poppins Bold"/>
                <a:sym typeface="Poppins Bold"/>
              </a:rPr>
              <a:t>- inventarierea tehnologiilor existente pe piață precum și prețurile acestora </a:t>
            </a:r>
          </a:p>
          <a:p>
            <a:pPr algn="l">
              <a:lnSpc>
                <a:spcPts val="4809"/>
              </a:lnSpc>
            </a:pPr>
            <a:r>
              <a:rPr lang="en-US" sz="2453" b="1" spc="-49">
                <a:solidFill>
                  <a:srgbClr val="051D40"/>
                </a:solidFill>
                <a:latin typeface="Poppins Bold"/>
                <a:ea typeface="Poppins Bold"/>
                <a:cs typeface="Poppins Bold"/>
                <a:sym typeface="Poppins Bold"/>
              </a:rPr>
              <a:t>- informarea și sprijinirea grupului țintă din teritoriu în vederea accesării tehnologiilor</a:t>
            </a:r>
          </a:p>
          <a:p>
            <a:pPr algn="l">
              <a:lnSpc>
                <a:spcPts val="4809"/>
              </a:lnSpc>
            </a:pPr>
            <a:r>
              <a:rPr lang="en-US" sz="2453" b="1" spc="-49">
                <a:solidFill>
                  <a:srgbClr val="051D40"/>
                </a:solidFill>
                <a:latin typeface="Poppins Bold"/>
                <a:ea typeface="Poppins Bold"/>
                <a:cs typeface="Poppins Bold"/>
                <a:sym typeface="Poppins Bold"/>
              </a:rPr>
              <a:t>-alte propuneri privind îmbunătățirea implementării  precum și desfășurarea în bune condiții a  proiectului</a:t>
            </a:r>
          </a:p>
        </p:txBody>
      </p:sp>
      <p:sp>
        <p:nvSpPr>
          <p:cNvPr id="17" name="TextBox 17"/>
          <p:cNvSpPr txBox="1"/>
          <p:nvPr/>
        </p:nvSpPr>
        <p:spPr>
          <a:xfrm>
            <a:off x="2102474" y="5748362"/>
            <a:ext cx="5507768" cy="416466"/>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DGASPC-URI</a:t>
            </a:r>
          </a:p>
        </p:txBody>
      </p:sp>
      <p:sp>
        <p:nvSpPr>
          <p:cNvPr id="18" name="TextBox 18"/>
          <p:cNvSpPr txBox="1"/>
          <p:nvPr/>
        </p:nvSpPr>
        <p:spPr>
          <a:xfrm>
            <a:off x="279476" y="9530621"/>
            <a:ext cx="2359670" cy="554991"/>
          </a:xfrm>
          <a:prstGeom prst="rect">
            <a:avLst/>
          </a:prstGeom>
        </p:spPr>
        <p:txBody>
          <a:bodyPr lIns="0" tIns="0" rIns="0" bIns="0" rtlCol="0" anchor="t">
            <a:spAutoFit/>
          </a:bodyPr>
          <a:lstStyle/>
          <a:p>
            <a:pPr algn="ctr">
              <a:lnSpc>
                <a:spcPts val="4059"/>
              </a:lnSpc>
              <a:spcBef>
                <a:spcPct val="0"/>
              </a:spcBef>
            </a:pPr>
            <a:r>
              <a:rPr lang="en-US" sz="2899">
                <a:solidFill>
                  <a:srgbClr val="8C4EB6"/>
                </a:solidFill>
                <a:latin typeface="Handyman"/>
                <a:ea typeface="Handyman"/>
                <a:cs typeface="Handyman"/>
                <a:sym typeface="Handyman"/>
              </a:rPr>
              <a:t>-TECH ASSIST-</a:t>
            </a:r>
          </a:p>
        </p:txBody>
      </p:sp>
      <p:sp>
        <p:nvSpPr>
          <p:cNvPr id="19" name="Freeform 19"/>
          <p:cNvSpPr/>
          <p:nvPr/>
        </p:nvSpPr>
        <p:spPr>
          <a:xfrm rot="5400000">
            <a:off x="1203842" y="7131450"/>
            <a:ext cx="510937" cy="453341"/>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2102474" y="7090101"/>
            <a:ext cx="5507768" cy="416466"/>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ALTE INSTITUȚII</a:t>
            </a:r>
          </a:p>
        </p:txBody>
      </p:sp>
      <p:sp>
        <p:nvSpPr>
          <p:cNvPr id="21" name="TextBox 21"/>
          <p:cNvSpPr txBox="1"/>
          <p:nvPr/>
        </p:nvSpPr>
        <p:spPr>
          <a:xfrm>
            <a:off x="2459484" y="2045114"/>
            <a:ext cx="11466612" cy="475521"/>
          </a:xfrm>
          <a:prstGeom prst="rect">
            <a:avLst/>
          </a:prstGeom>
        </p:spPr>
        <p:txBody>
          <a:bodyPr lIns="0" tIns="0" rIns="0" bIns="0" rtlCol="0" anchor="t">
            <a:spAutoFit/>
          </a:bodyPr>
          <a:lstStyle/>
          <a:p>
            <a:pPr algn="ctr">
              <a:lnSpc>
                <a:spcPts val="3715"/>
              </a:lnSpc>
              <a:spcBef>
                <a:spcPct val="0"/>
              </a:spcBef>
            </a:pPr>
            <a:r>
              <a:rPr lang="en-US" sz="2653" b="1" spc="-53">
                <a:solidFill>
                  <a:srgbClr val="145DA0"/>
                </a:solidFill>
                <a:latin typeface="Poppins Bold"/>
                <a:ea typeface="Poppins Bold"/>
                <a:cs typeface="Poppins Bold"/>
                <a:sym typeface="Poppins Bold"/>
              </a:rPr>
              <a:t> Vor mai avea loc consultări on-line pe următoarele teme de discuții :</a:t>
            </a:r>
          </a:p>
        </p:txBody>
      </p:sp>
      <p:sp>
        <p:nvSpPr>
          <p:cNvPr id="22" name="Freeform 22"/>
          <p:cNvSpPr/>
          <p:nvPr/>
        </p:nvSpPr>
        <p:spPr>
          <a:xfrm>
            <a:off x="2755674" y="925830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8757394" y="7522582"/>
            <a:ext cx="8779632" cy="1733977"/>
          </a:xfrm>
          <a:custGeom>
            <a:avLst/>
            <a:gdLst/>
            <a:ahLst/>
            <a:cxnLst/>
            <a:rect l="l" t="t" r="r" b="b"/>
            <a:pathLst>
              <a:path w="8779632" h="1733977">
                <a:moveTo>
                  <a:pt x="0" y="0"/>
                </a:moveTo>
                <a:lnTo>
                  <a:pt x="8779632" y="0"/>
                </a:lnTo>
                <a:lnTo>
                  <a:pt x="8779632" y="1733977"/>
                </a:lnTo>
                <a:lnTo>
                  <a:pt x="0" y="1733977"/>
                </a:lnTo>
                <a:lnTo>
                  <a:pt x="0" y="0"/>
                </a:lnTo>
                <a:close/>
              </a:path>
            </a:pathLst>
          </a:custGeom>
          <a:blipFill>
            <a:blip r:embed="rId2"/>
            <a:stretch>
              <a:fillRect/>
            </a:stretch>
          </a:blipFill>
        </p:spPr>
      </p:sp>
      <p:grpSp>
        <p:nvGrpSpPr>
          <p:cNvPr id="3" name="Group 3"/>
          <p:cNvGrpSpPr>
            <a:grpSpLocks noChangeAspect="1"/>
          </p:cNvGrpSpPr>
          <p:nvPr/>
        </p:nvGrpSpPr>
        <p:grpSpPr>
          <a:xfrm>
            <a:off x="7202651" y="3487241"/>
            <a:ext cx="11493718" cy="6592658"/>
            <a:chOff x="0" y="0"/>
            <a:chExt cx="7981950" cy="4578350"/>
          </a:xfrm>
        </p:grpSpPr>
        <p:sp>
          <p:nvSpPr>
            <p:cNvPr id="4" name="Freeform 4"/>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144A90"/>
            </a:solidFill>
          </p:spPr>
        </p:sp>
        <p:sp>
          <p:nvSpPr>
            <p:cNvPr id="5" name="Freeform 5"/>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6" name="Freeform 6"/>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7" name="Freeform 7"/>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8" name="Freeform 8"/>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3"/>
              <a:stretch>
                <a:fillRect t="-3228" b="-3228"/>
              </a:stretch>
            </a:blipFill>
          </p:spPr>
        </p:sp>
      </p:grpSp>
      <p:sp>
        <p:nvSpPr>
          <p:cNvPr id="9" name="Freeform 9"/>
          <p:cNvSpPr/>
          <p:nvPr/>
        </p:nvSpPr>
        <p:spPr>
          <a:xfrm>
            <a:off x="1719367" y="430322"/>
            <a:ext cx="14990295" cy="1774750"/>
          </a:xfrm>
          <a:custGeom>
            <a:avLst/>
            <a:gdLst/>
            <a:ahLst/>
            <a:cxnLst/>
            <a:rect l="l" t="t" r="r" b="b"/>
            <a:pathLst>
              <a:path w="14990295" h="1774750">
                <a:moveTo>
                  <a:pt x="0" y="0"/>
                </a:moveTo>
                <a:lnTo>
                  <a:pt x="14990296" y="0"/>
                </a:lnTo>
                <a:lnTo>
                  <a:pt x="14990296" y="1774750"/>
                </a:lnTo>
                <a:lnTo>
                  <a:pt x="0" y="1774750"/>
                </a:lnTo>
                <a:lnTo>
                  <a:pt x="0" y="0"/>
                </a:lnTo>
                <a:close/>
              </a:path>
            </a:pathLst>
          </a:custGeom>
          <a:blipFill>
            <a:blip r:embed="rId4"/>
            <a:stretch>
              <a:fillRect/>
            </a:stretch>
          </a:blipFill>
        </p:spPr>
      </p:sp>
      <p:sp>
        <p:nvSpPr>
          <p:cNvPr id="10" name="Freeform 10"/>
          <p:cNvSpPr/>
          <p:nvPr/>
        </p:nvSpPr>
        <p:spPr>
          <a:xfrm>
            <a:off x="661821" y="9258300"/>
            <a:ext cx="6315978" cy="1056588"/>
          </a:xfrm>
          <a:custGeom>
            <a:avLst/>
            <a:gdLst/>
            <a:ahLst/>
            <a:cxnLst/>
            <a:rect l="l" t="t" r="r" b="b"/>
            <a:pathLst>
              <a:path w="6315978" h="1056588">
                <a:moveTo>
                  <a:pt x="0" y="0"/>
                </a:moveTo>
                <a:lnTo>
                  <a:pt x="6315978" y="0"/>
                </a:lnTo>
                <a:lnTo>
                  <a:pt x="6315978" y="1056588"/>
                </a:lnTo>
                <a:lnTo>
                  <a:pt x="0" y="1056588"/>
                </a:lnTo>
                <a:lnTo>
                  <a:pt x="0" y="0"/>
                </a:lnTo>
                <a:close/>
              </a:path>
            </a:pathLst>
          </a:custGeom>
          <a:blipFill>
            <a:blip r:embed="rId5"/>
            <a:stretch>
              <a:fillRect t="-935" b="-935"/>
            </a:stretch>
          </a:blipFill>
        </p:spPr>
      </p:sp>
      <p:sp>
        <p:nvSpPr>
          <p:cNvPr id="11" name="Freeform 11"/>
          <p:cNvSpPr/>
          <p:nvPr/>
        </p:nvSpPr>
        <p:spPr>
          <a:xfrm>
            <a:off x="1094724" y="3235390"/>
            <a:ext cx="1249287" cy="1326811"/>
          </a:xfrm>
          <a:custGeom>
            <a:avLst/>
            <a:gdLst/>
            <a:ahLst/>
            <a:cxnLst/>
            <a:rect l="l" t="t" r="r" b="b"/>
            <a:pathLst>
              <a:path w="1249287" h="1326811">
                <a:moveTo>
                  <a:pt x="0" y="0"/>
                </a:moveTo>
                <a:lnTo>
                  <a:pt x="1249287" y="0"/>
                </a:lnTo>
                <a:lnTo>
                  <a:pt x="1249287" y="1326810"/>
                </a:lnTo>
                <a:lnTo>
                  <a:pt x="0" y="1326810"/>
                </a:lnTo>
                <a:lnTo>
                  <a:pt x="0" y="0"/>
                </a:lnTo>
                <a:close/>
              </a:path>
            </a:pathLst>
          </a:custGeom>
          <a:blipFill>
            <a:blip r:embed="rId6"/>
            <a:stretch>
              <a:fillRect/>
            </a:stretch>
          </a:blipFill>
        </p:spPr>
      </p:sp>
      <p:sp>
        <p:nvSpPr>
          <p:cNvPr id="12" name="TextBox 12"/>
          <p:cNvSpPr txBox="1"/>
          <p:nvPr/>
        </p:nvSpPr>
        <p:spPr>
          <a:xfrm>
            <a:off x="1419453" y="8055739"/>
            <a:ext cx="7077656" cy="442700"/>
          </a:xfrm>
          <a:prstGeom prst="rect">
            <a:avLst/>
          </a:prstGeom>
        </p:spPr>
        <p:txBody>
          <a:bodyPr lIns="0" tIns="0" rIns="0" bIns="0" rtlCol="0" anchor="t">
            <a:spAutoFit/>
          </a:bodyPr>
          <a:lstStyle/>
          <a:p>
            <a:pPr algn="l">
              <a:lnSpc>
                <a:spcPts val="3424"/>
              </a:lnSpc>
              <a:spcBef>
                <a:spcPct val="0"/>
              </a:spcBef>
            </a:pPr>
            <a:r>
              <a:rPr lang="en-US" sz="2445" spc="-48">
                <a:solidFill>
                  <a:srgbClr val="051D40"/>
                </a:solidFill>
                <a:latin typeface="Poppins"/>
                <a:ea typeface="Poppins"/>
                <a:cs typeface="Poppins"/>
                <a:sym typeface="Poppins"/>
              </a:rPr>
              <a:t>Cod apel: PIDS/368/PIDS_P7/OP4</a:t>
            </a:r>
          </a:p>
        </p:txBody>
      </p:sp>
      <p:sp>
        <p:nvSpPr>
          <p:cNvPr id="13" name="TextBox 13"/>
          <p:cNvSpPr txBox="1"/>
          <p:nvPr/>
        </p:nvSpPr>
        <p:spPr>
          <a:xfrm>
            <a:off x="1433622" y="8617213"/>
            <a:ext cx="7063486" cy="442595"/>
          </a:xfrm>
          <a:prstGeom prst="rect">
            <a:avLst/>
          </a:prstGeom>
        </p:spPr>
        <p:txBody>
          <a:bodyPr lIns="0" tIns="0" rIns="0" bIns="0" rtlCol="0" anchor="t">
            <a:spAutoFit/>
          </a:bodyPr>
          <a:lstStyle/>
          <a:p>
            <a:pPr algn="l">
              <a:lnSpc>
                <a:spcPts val="3430"/>
              </a:lnSpc>
              <a:spcBef>
                <a:spcPct val="0"/>
              </a:spcBef>
            </a:pPr>
            <a:r>
              <a:rPr lang="en-US" sz="2450" spc="-49">
                <a:solidFill>
                  <a:srgbClr val="051D40"/>
                </a:solidFill>
                <a:latin typeface="Poppins"/>
                <a:ea typeface="Poppins"/>
                <a:cs typeface="Poppins"/>
                <a:sym typeface="Poppins"/>
              </a:rPr>
              <a:t>Cod proiect: 325494</a:t>
            </a:r>
          </a:p>
        </p:txBody>
      </p:sp>
      <p:sp>
        <p:nvSpPr>
          <p:cNvPr id="14" name="TextBox 14"/>
          <p:cNvSpPr txBox="1"/>
          <p:nvPr/>
        </p:nvSpPr>
        <p:spPr>
          <a:xfrm>
            <a:off x="1028700" y="5710800"/>
            <a:ext cx="6826597" cy="1234438"/>
          </a:xfrm>
          <a:prstGeom prst="rect">
            <a:avLst/>
          </a:prstGeom>
        </p:spPr>
        <p:txBody>
          <a:bodyPr lIns="0" tIns="0" rIns="0" bIns="0" rtlCol="0" anchor="t">
            <a:spAutoFit/>
          </a:bodyPr>
          <a:lstStyle/>
          <a:p>
            <a:pPr algn="l">
              <a:lnSpc>
                <a:spcPts val="3360"/>
              </a:lnSpc>
            </a:pPr>
            <a:r>
              <a:rPr lang="en-US" sz="2400" b="1">
                <a:solidFill>
                  <a:srgbClr val="00569E"/>
                </a:solidFill>
                <a:latin typeface="Canva Sans Bold"/>
                <a:ea typeface="Canva Sans Bold"/>
                <a:cs typeface="Canva Sans Bold"/>
                <a:sym typeface="Canva Sans Bold"/>
              </a:rPr>
              <a:t>Facebook proiect :</a:t>
            </a:r>
          </a:p>
          <a:p>
            <a:pPr algn="l">
              <a:lnSpc>
                <a:spcPts val="3360"/>
              </a:lnSpc>
            </a:pPr>
            <a:r>
              <a:rPr lang="en-US" sz="2400" b="1" u="sng">
                <a:solidFill>
                  <a:srgbClr val="00569E"/>
                </a:solidFill>
                <a:latin typeface="Canva Sans Bold"/>
                <a:ea typeface="Canva Sans Bold"/>
                <a:cs typeface="Canva Sans Bold"/>
                <a:sym typeface="Canva Sans Bold"/>
                <a:hlinkClick r:id="rId7" tooltip="https://www.facebook.com/tehnologiiasistive"/>
              </a:rPr>
              <a:t>https://www.facebook.com/tehnologiiasistive</a:t>
            </a:r>
          </a:p>
          <a:p>
            <a:pPr algn="ctr">
              <a:lnSpc>
                <a:spcPts val="3360"/>
              </a:lnSpc>
            </a:pPr>
            <a:endParaRPr lang="en-US" sz="2400" b="1" u="sng">
              <a:solidFill>
                <a:srgbClr val="00569E"/>
              </a:solidFill>
              <a:latin typeface="Canva Sans Bold"/>
              <a:ea typeface="Canva Sans Bold"/>
              <a:cs typeface="Canva Sans Bold"/>
              <a:sym typeface="Canva Sans Bold"/>
              <a:hlinkClick r:id="rId7" tooltip="https://www.facebook.com/tehnologiiasistive"/>
            </a:endParaRPr>
          </a:p>
        </p:txBody>
      </p:sp>
      <p:sp>
        <p:nvSpPr>
          <p:cNvPr id="15" name="TextBox 15"/>
          <p:cNvSpPr txBox="1"/>
          <p:nvPr/>
        </p:nvSpPr>
        <p:spPr>
          <a:xfrm>
            <a:off x="12187385" y="3925256"/>
            <a:ext cx="4068812" cy="1854200"/>
          </a:xfrm>
          <a:prstGeom prst="rect">
            <a:avLst/>
          </a:prstGeom>
        </p:spPr>
        <p:txBody>
          <a:bodyPr lIns="0" tIns="0" rIns="0" bIns="0" rtlCol="0" anchor="t">
            <a:spAutoFit/>
          </a:bodyPr>
          <a:lstStyle/>
          <a:p>
            <a:pPr algn="ctr">
              <a:lnSpc>
                <a:spcPts val="7000"/>
              </a:lnSpc>
            </a:pPr>
            <a:r>
              <a:rPr lang="en-US" sz="5000">
                <a:solidFill>
                  <a:srgbClr val="8C4EB6"/>
                </a:solidFill>
                <a:latin typeface="Handyman"/>
                <a:ea typeface="Handyman"/>
                <a:cs typeface="Handyman"/>
                <a:sym typeface="Handyman"/>
              </a:rPr>
              <a:t>-TECH ASSIST-</a:t>
            </a:r>
          </a:p>
          <a:p>
            <a:pPr algn="ctr">
              <a:lnSpc>
                <a:spcPts val="7000"/>
              </a:lnSpc>
            </a:pPr>
            <a:endParaRPr lang="en-US" sz="5000">
              <a:solidFill>
                <a:srgbClr val="8C4EB6"/>
              </a:solidFill>
              <a:latin typeface="Handyman"/>
              <a:ea typeface="Handyman"/>
              <a:cs typeface="Handyman"/>
              <a:sym typeface="Handyman"/>
            </a:endParaRPr>
          </a:p>
        </p:txBody>
      </p:sp>
      <p:sp>
        <p:nvSpPr>
          <p:cNvPr id="16" name="TextBox 16"/>
          <p:cNvSpPr txBox="1"/>
          <p:nvPr/>
        </p:nvSpPr>
        <p:spPr>
          <a:xfrm>
            <a:off x="11425535" y="4642802"/>
            <a:ext cx="5833765" cy="896620"/>
          </a:xfrm>
          <a:prstGeom prst="rect">
            <a:avLst/>
          </a:prstGeom>
        </p:spPr>
        <p:txBody>
          <a:bodyPr lIns="0" tIns="0" rIns="0" bIns="0" rtlCol="0" anchor="t">
            <a:spAutoFit/>
          </a:bodyPr>
          <a:lstStyle/>
          <a:p>
            <a:pPr algn="ctr">
              <a:lnSpc>
                <a:spcPts val="7279"/>
              </a:lnSpc>
            </a:pPr>
            <a:r>
              <a:rPr lang="en-US" sz="5199">
                <a:solidFill>
                  <a:srgbClr val="00569E"/>
                </a:solidFill>
                <a:latin typeface="Buffalo"/>
                <a:ea typeface="Buffalo"/>
                <a:cs typeface="Buffalo"/>
                <a:sym typeface="Buffalo"/>
              </a:rPr>
              <a:t>tehnologia care deschide drumuri</a:t>
            </a:r>
          </a:p>
        </p:txBody>
      </p:sp>
      <p:sp>
        <p:nvSpPr>
          <p:cNvPr id="17" name="TextBox 17"/>
          <p:cNvSpPr txBox="1"/>
          <p:nvPr/>
        </p:nvSpPr>
        <p:spPr>
          <a:xfrm>
            <a:off x="1979186" y="2906088"/>
            <a:ext cx="4998613" cy="2371712"/>
          </a:xfrm>
          <a:prstGeom prst="rect">
            <a:avLst/>
          </a:prstGeom>
        </p:spPr>
        <p:txBody>
          <a:bodyPr lIns="0" tIns="0" rIns="0" bIns="0" rtlCol="0" anchor="t">
            <a:spAutoFit/>
          </a:bodyPr>
          <a:lstStyle/>
          <a:p>
            <a:pPr algn="ctr">
              <a:lnSpc>
                <a:spcPts val="6300"/>
              </a:lnSpc>
            </a:pPr>
            <a:r>
              <a:rPr lang="en-US" sz="4500" b="1">
                <a:solidFill>
                  <a:srgbClr val="8C4EB6"/>
                </a:solidFill>
                <a:latin typeface="Canva Sans Bold"/>
                <a:ea typeface="Canva Sans Bold"/>
                <a:cs typeface="Canva Sans Bold"/>
                <a:sym typeface="Canva Sans Bold"/>
              </a:rPr>
              <a:t>MULȚUMIM PENTRU PARTICIPARE!</a:t>
            </a:r>
          </a:p>
        </p:txBody>
      </p:sp>
      <p:sp>
        <p:nvSpPr>
          <p:cNvPr id="18" name="TextBox 18"/>
          <p:cNvSpPr txBox="1"/>
          <p:nvPr/>
        </p:nvSpPr>
        <p:spPr>
          <a:xfrm>
            <a:off x="1028700" y="6700764"/>
            <a:ext cx="5141565" cy="431798"/>
          </a:xfrm>
          <a:prstGeom prst="rect">
            <a:avLst/>
          </a:prstGeom>
        </p:spPr>
        <p:txBody>
          <a:bodyPr lIns="0" tIns="0" rIns="0" bIns="0" rtlCol="0" anchor="t">
            <a:spAutoFit/>
          </a:bodyPr>
          <a:lstStyle/>
          <a:p>
            <a:pPr algn="ctr">
              <a:lnSpc>
                <a:spcPts val="3500"/>
              </a:lnSpc>
            </a:pPr>
            <a:r>
              <a:rPr lang="en-US" sz="2500" b="1">
                <a:solidFill>
                  <a:srgbClr val="145DA0"/>
                </a:solidFill>
                <a:latin typeface="Canva Sans Bold"/>
                <a:ea typeface="Canva Sans Bold"/>
                <a:cs typeface="Canva Sans Bold"/>
                <a:sym typeface="Canva Sans Bold"/>
              </a:rPr>
              <a:t>Email: </a:t>
            </a:r>
            <a:r>
              <a:rPr lang="en-US" sz="2500" b="1">
                <a:solidFill>
                  <a:srgbClr val="38B6FF"/>
                </a:solidFill>
                <a:latin typeface="Canva Sans Bold"/>
                <a:ea typeface="Canva Sans Bold"/>
                <a:cs typeface="Canva Sans Bold"/>
                <a:sym typeface="Canva Sans Bold"/>
              </a:rPr>
              <a:t>asistive2024@anpd.gov.ro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656283" y="-2445901"/>
            <a:ext cx="15178802" cy="151788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007842" y="-1797460"/>
            <a:ext cx="13881919" cy="1388191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8522518" y="2519550"/>
            <a:ext cx="1424256" cy="1424256"/>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a:off x="8828811" y="5143500"/>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Freeform 10"/>
          <p:cNvSpPr/>
          <p:nvPr/>
        </p:nvSpPr>
        <p:spPr>
          <a:xfrm>
            <a:off x="8267621" y="7834044"/>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11" name="Group 11"/>
          <p:cNvGrpSpPr/>
          <p:nvPr/>
        </p:nvGrpSpPr>
        <p:grpSpPr>
          <a:xfrm>
            <a:off x="7570620" y="1767991"/>
            <a:ext cx="373607" cy="37360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sp>
        <p:sp>
          <p:nvSpPr>
            <p:cNvPr id="13" name="TextBox 13"/>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14" name="Group 14"/>
          <p:cNvGrpSpPr/>
          <p:nvPr/>
        </p:nvGrpSpPr>
        <p:grpSpPr>
          <a:xfrm>
            <a:off x="7944228" y="7402839"/>
            <a:ext cx="373607" cy="37360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sp>
        <p:sp>
          <p:nvSpPr>
            <p:cNvPr id="16" name="TextBox 16"/>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17" name="Group 17"/>
          <p:cNvGrpSpPr/>
          <p:nvPr/>
        </p:nvGrpSpPr>
        <p:grpSpPr>
          <a:xfrm>
            <a:off x="8322235" y="4592040"/>
            <a:ext cx="373607" cy="3736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sp>
        <p:sp>
          <p:nvSpPr>
            <p:cNvPr id="19" name="TextBox 19"/>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sp>
        <p:nvSpPr>
          <p:cNvPr id="20" name="TextBox 20"/>
          <p:cNvSpPr txBox="1"/>
          <p:nvPr/>
        </p:nvSpPr>
        <p:spPr>
          <a:xfrm>
            <a:off x="8666084" y="1119526"/>
            <a:ext cx="8981676" cy="580875"/>
          </a:xfrm>
          <a:prstGeom prst="rect">
            <a:avLst/>
          </a:prstGeom>
        </p:spPr>
        <p:txBody>
          <a:bodyPr lIns="0" tIns="0" rIns="0" bIns="0" rtlCol="0" anchor="t">
            <a:spAutoFit/>
          </a:bodyPr>
          <a:lstStyle/>
          <a:p>
            <a:pPr marL="0" lvl="0" indent="0" algn="l">
              <a:lnSpc>
                <a:spcPts val="4733"/>
              </a:lnSpc>
              <a:spcBef>
                <a:spcPct val="0"/>
              </a:spcBef>
            </a:pPr>
            <a:r>
              <a:rPr lang="en-US" sz="3380">
                <a:solidFill>
                  <a:srgbClr val="145DA0"/>
                </a:solidFill>
                <a:latin typeface="Open Sans Extra Bold"/>
                <a:ea typeface="Open Sans Extra Bold"/>
                <a:cs typeface="Open Sans Extra Bold"/>
                <a:sym typeface="Open Sans Extra Bold"/>
              </a:rPr>
              <a:t>OBIECTIVELE SPECIFICE ALE PROIECTULUI</a:t>
            </a:r>
          </a:p>
        </p:txBody>
      </p:sp>
      <p:sp>
        <p:nvSpPr>
          <p:cNvPr id="21" name="TextBox 21"/>
          <p:cNvSpPr txBox="1"/>
          <p:nvPr/>
        </p:nvSpPr>
        <p:spPr>
          <a:xfrm>
            <a:off x="933118" y="3996925"/>
            <a:ext cx="6148273" cy="2800208"/>
          </a:xfrm>
          <a:prstGeom prst="rect">
            <a:avLst/>
          </a:prstGeom>
        </p:spPr>
        <p:txBody>
          <a:bodyPr lIns="0" tIns="0" rIns="0" bIns="0" rtlCol="0" anchor="t">
            <a:spAutoFit/>
          </a:bodyPr>
          <a:lstStyle/>
          <a:p>
            <a:pPr algn="l">
              <a:lnSpc>
                <a:spcPts val="3682"/>
              </a:lnSpc>
            </a:pPr>
            <a:r>
              <a:rPr lang="en-US" sz="2630" spc="-52">
                <a:solidFill>
                  <a:srgbClr val="FFFFFF"/>
                </a:solidFill>
                <a:latin typeface="Poppins"/>
                <a:ea typeface="Poppins"/>
                <a:cs typeface="Poppins"/>
                <a:sym typeface="Poppins"/>
              </a:rPr>
              <a:t>Creșterea incluziunii socio-economice a persoanelor cu dizabilități pentru un parcurs de viață independentă prin facilitarea accesului la tehnologii asistive și de acces.</a:t>
            </a:r>
          </a:p>
        </p:txBody>
      </p:sp>
      <p:sp>
        <p:nvSpPr>
          <p:cNvPr id="22" name="TextBox 22"/>
          <p:cNvSpPr txBox="1"/>
          <p:nvPr/>
        </p:nvSpPr>
        <p:spPr>
          <a:xfrm>
            <a:off x="10272901" y="2452875"/>
            <a:ext cx="6836102" cy="1318073"/>
          </a:xfrm>
          <a:prstGeom prst="rect">
            <a:avLst/>
          </a:prstGeom>
        </p:spPr>
        <p:txBody>
          <a:bodyPr lIns="0" tIns="0" rIns="0" bIns="0" rtlCol="0" anchor="t">
            <a:spAutoFit/>
          </a:bodyPr>
          <a:lstStyle/>
          <a:p>
            <a:pPr algn="just">
              <a:lnSpc>
                <a:spcPts val="3475"/>
              </a:lnSpc>
            </a:pPr>
            <a:r>
              <a:rPr lang="en-US" sz="2482" spc="-49">
                <a:solidFill>
                  <a:srgbClr val="145DA0"/>
                </a:solidFill>
                <a:latin typeface="Poppins"/>
                <a:ea typeface="Poppins"/>
                <a:cs typeface="Poppins"/>
                <a:sym typeface="Poppins"/>
              </a:rPr>
              <a:t>Promovarea rolului tehnologiei asistive și de acces pentru creșterea autonomiei și a calității vieții persoanelor cu dizabilități.</a:t>
            </a:r>
          </a:p>
        </p:txBody>
      </p:sp>
      <p:sp>
        <p:nvSpPr>
          <p:cNvPr id="23" name="TextBox 23"/>
          <p:cNvSpPr txBox="1"/>
          <p:nvPr/>
        </p:nvSpPr>
        <p:spPr>
          <a:xfrm>
            <a:off x="8695842" y="2741773"/>
            <a:ext cx="1134140" cy="801632"/>
          </a:xfrm>
          <a:prstGeom prst="rect">
            <a:avLst/>
          </a:prstGeom>
        </p:spPr>
        <p:txBody>
          <a:bodyPr lIns="0" tIns="0" rIns="0" bIns="0" rtlCol="0" anchor="t">
            <a:spAutoFit/>
          </a:bodyPr>
          <a:lstStyle/>
          <a:p>
            <a:pPr marL="0" lvl="0" indent="0" algn="ctr">
              <a:lnSpc>
                <a:spcPts val="6697"/>
              </a:lnSpc>
              <a:spcBef>
                <a:spcPct val="0"/>
              </a:spcBef>
            </a:pPr>
            <a:r>
              <a:rPr lang="en-US" sz="4784">
                <a:solidFill>
                  <a:srgbClr val="FDFDFD"/>
                </a:solidFill>
                <a:latin typeface="Open Sans Extra Bold"/>
                <a:ea typeface="Open Sans Extra Bold"/>
                <a:cs typeface="Open Sans Extra Bold"/>
                <a:sym typeface="Open Sans Extra Bold"/>
              </a:rPr>
              <a:t>01</a:t>
            </a:r>
          </a:p>
        </p:txBody>
      </p:sp>
      <p:sp>
        <p:nvSpPr>
          <p:cNvPr id="24" name="TextBox 24"/>
          <p:cNvSpPr txBox="1"/>
          <p:nvPr/>
        </p:nvSpPr>
        <p:spPr>
          <a:xfrm>
            <a:off x="10557866" y="5364549"/>
            <a:ext cx="7089894" cy="915483"/>
          </a:xfrm>
          <a:prstGeom prst="rect">
            <a:avLst/>
          </a:prstGeom>
        </p:spPr>
        <p:txBody>
          <a:bodyPr lIns="0" tIns="0" rIns="0" bIns="0" rtlCol="0" anchor="t">
            <a:spAutoFit/>
          </a:bodyPr>
          <a:lstStyle/>
          <a:p>
            <a:pPr algn="l">
              <a:lnSpc>
                <a:spcPts val="3615"/>
              </a:lnSpc>
            </a:pPr>
            <a:r>
              <a:rPr lang="en-US" sz="2582" spc="-51">
                <a:solidFill>
                  <a:srgbClr val="145DA0"/>
                </a:solidFill>
                <a:latin typeface="Poppins"/>
                <a:ea typeface="Poppins"/>
                <a:cs typeface="Poppins"/>
                <a:sym typeface="Poppins"/>
              </a:rPr>
              <a:t>Creșterea accesului persoanelor cu dizabilități la tehnologii asistive și de acces.</a:t>
            </a:r>
          </a:p>
        </p:txBody>
      </p:sp>
      <p:sp>
        <p:nvSpPr>
          <p:cNvPr id="25" name="TextBox 25"/>
          <p:cNvSpPr txBox="1"/>
          <p:nvPr/>
        </p:nvSpPr>
        <p:spPr>
          <a:xfrm>
            <a:off x="8979749" y="5416712"/>
            <a:ext cx="1134140" cy="801632"/>
          </a:xfrm>
          <a:prstGeom prst="rect">
            <a:avLst/>
          </a:prstGeom>
        </p:spPr>
        <p:txBody>
          <a:bodyPr lIns="0" tIns="0" rIns="0" bIns="0" rtlCol="0" anchor="t">
            <a:spAutoFit/>
          </a:bodyPr>
          <a:lstStyle/>
          <a:p>
            <a:pPr marL="0" lvl="0" indent="0" algn="ctr">
              <a:lnSpc>
                <a:spcPts val="6697"/>
              </a:lnSpc>
              <a:spcBef>
                <a:spcPct val="0"/>
              </a:spcBef>
            </a:pPr>
            <a:r>
              <a:rPr lang="en-US" sz="4784">
                <a:solidFill>
                  <a:srgbClr val="FDFDFD"/>
                </a:solidFill>
                <a:latin typeface="Open Sans Extra Bold"/>
                <a:ea typeface="Open Sans Extra Bold"/>
                <a:cs typeface="Open Sans Extra Bold"/>
                <a:sym typeface="Open Sans Extra Bold"/>
              </a:rPr>
              <a:t>02</a:t>
            </a:r>
          </a:p>
        </p:txBody>
      </p:sp>
      <p:sp>
        <p:nvSpPr>
          <p:cNvPr id="26" name="TextBox 26"/>
          <p:cNvSpPr txBox="1"/>
          <p:nvPr/>
        </p:nvSpPr>
        <p:spPr>
          <a:xfrm>
            <a:off x="10272901" y="7597893"/>
            <a:ext cx="6798918" cy="1829883"/>
          </a:xfrm>
          <a:prstGeom prst="rect">
            <a:avLst/>
          </a:prstGeom>
        </p:spPr>
        <p:txBody>
          <a:bodyPr lIns="0" tIns="0" rIns="0" bIns="0" rtlCol="0" anchor="t">
            <a:spAutoFit/>
          </a:bodyPr>
          <a:lstStyle/>
          <a:p>
            <a:pPr algn="l">
              <a:lnSpc>
                <a:spcPts val="3615"/>
              </a:lnSpc>
            </a:pPr>
            <a:r>
              <a:rPr lang="en-US" sz="2582" spc="-51">
                <a:solidFill>
                  <a:srgbClr val="145DA0"/>
                </a:solidFill>
                <a:latin typeface="Poppins"/>
                <a:ea typeface="Poppins"/>
                <a:cs typeface="Poppins"/>
                <a:sym typeface="Poppins"/>
              </a:rPr>
              <a:t>Promovarea îmbunătățirii cadrului legislativ pentru asigurarea accesului persoanelor cu dizabilitati la tehnologiile asistive.</a:t>
            </a:r>
          </a:p>
        </p:txBody>
      </p:sp>
      <p:sp>
        <p:nvSpPr>
          <p:cNvPr id="27" name="TextBox 27"/>
          <p:cNvSpPr txBox="1"/>
          <p:nvPr/>
        </p:nvSpPr>
        <p:spPr>
          <a:xfrm>
            <a:off x="8431872" y="8107256"/>
            <a:ext cx="1134140" cy="801632"/>
          </a:xfrm>
          <a:prstGeom prst="rect">
            <a:avLst/>
          </a:prstGeom>
        </p:spPr>
        <p:txBody>
          <a:bodyPr lIns="0" tIns="0" rIns="0" bIns="0" rtlCol="0" anchor="t">
            <a:spAutoFit/>
          </a:bodyPr>
          <a:lstStyle/>
          <a:p>
            <a:pPr marL="0" lvl="0" indent="0" algn="ctr">
              <a:lnSpc>
                <a:spcPts val="6697"/>
              </a:lnSpc>
              <a:spcBef>
                <a:spcPct val="0"/>
              </a:spcBef>
            </a:pPr>
            <a:r>
              <a:rPr lang="en-US" sz="4784">
                <a:solidFill>
                  <a:srgbClr val="FDFDFD"/>
                </a:solidFill>
                <a:latin typeface="Open Sans Extra Bold"/>
                <a:ea typeface="Open Sans Extra Bold"/>
                <a:cs typeface="Open Sans Extra Bold"/>
                <a:sym typeface="Open Sans Extra Bold"/>
              </a:rPr>
              <a:t>03</a:t>
            </a:r>
          </a:p>
        </p:txBody>
      </p:sp>
      <p:sp>
        <p:nvSpPr>
          <p:cNvPr id="28" name="TextBox 28"/>
          <p:cNvSpPr txBox="1"/>
          <p:nvPr/>
        </p:nvSpPr>
        <p:spPr>
          <a:xfrm>
            <a:off x="933118" y="2050728"/>
            <a:ext cx="6033363" cy="1180950"/>
          </a:xfrm>
          <a:prstGeom prst="rect">
            <a:avLst/>
          </a:prstGeom>
        </p:spPr>
        <p:txBody>
          <a:bodyPr lIns="0" tIns="0" rIns="0" bIns="0" rtlCol="0" anchor="t">
            <a:spAutoFit/>
          </a:bodyPr>
          <a:lstStyle/>
          <a:p>
            <a:pPr marL="0" lvl="0" indent="0" algn="l">
              <a:lnSpc>
                <a:spcPts val="4733"/>
              </a:lnSpc>
              <a:spcBef>
                <a:spcPct val="0"/>
              </a:spcBef>
            </a:pPr>
            <a:r>
              <a:rPr lang="en-US" sz="3380">
                <a:solidFill>
                  <a:srgbClr val="FFFFFF"/>
                </a:solidFill>
                <a:latin typeface="Open Sans Extra Bold"/>
                <a:ea typeface="Open Sans Extra Bold"/>
                <a:cs typeface="Open Sans Extra Bold"/>
                <a:sym typeface="Open Sans Extra Bold"/>
              </a:rPr>
              <a:t>OBIECTIVUL GENERAL AL PROIECTULUI</a:t>
            </a:r>
          </a:p>
        </p:txBody>
      </p:sp>
      <p:grpSp>
        <p:nvGrpSpPr>
          <p:cNvPr id="29" name="Group 29"/>
          <p:cNvGrpSpPr/>
          <p:nvPr/>
        </p:nvGrpSpPr>
        <p:grpSpPr>
          <a:xfrm>
            <a:off x="-5826475" y="7501075"/>
            <a:ext cx="13189315" cy="1318931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5674075" y="7653475"/>
            <a:ext cx="13189315" cy="1318931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5" name="Freeform 35"/>
          <p:cNvSpPr/>
          <p:nvPr/>
        </p:nvSpPr>
        <p:spPr>
          <a:xfrm>
            <a:off x="614577" y="8128271"/>
            <a:ext cx="2555036" cy="1695905"/>
          </a:xfrm>
          <a:custGeom>
            <a:avLst/>
            <a:gdLst/>
            <a:ahLst/>
            <a:cxnLst/>
            <a:rect l="l" t="t" r="r" b="b"/>
            <a:pathLst>
              <a:path w="2555036" h="1695905">
                <a:moveTo>
                  <a:pt x="0" y="0"/>
                </a:moveTo>
                <a:lnTo>
                  <a:pt x="2555036" y="0"/>
                </a:lnTo>
                <a:lnTo>
                  <a:pt x="2555036" y="1695905"/>
                </a:lnTo>
                <a:lnTo>
                  <a:pt x="0" y="16959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6" name="TextBox 36"/>
          <p:cNvSpPr txBox="1"/>
          <p:nvPr/>
        </p:nvSpPr>
        <p:spPr>
          <a:xfrm>
            <a:off x="15279929" y="159353"/>
            <a:ext cx="2603897" cy="604521"/>
          </a:xfrm>
          <a:prstGeom prst="rect">
            <a:avLst/>
          </a:prstGeom>
        </p:spPr>
        <p:txBody>
          <a:bodyPr lIns="0" tIns="0" rIns="0" bIns="0" rtlCol="0" anchor="t">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id="37" name="Freeform 37"/>
          <p:cNvSpPr/>
          <p:nvPr/>
        </p:nvSpPr>
        <p:spPr>
          <a:xfrm>
            <a:off x="14128435" y="10401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6"/>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891867" y="-1660725"/>
            <a:ext cx="4693046" cy="46930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a:ln w="952500" cap="sq">
              <a:solidFill>
                <a:srgbClr val="145DA0"/>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39603" y="1122782"/>
            <a:ext cx="7019697" cy="10556306"/>
            <a:chOff x="0" y="0"/>
            <a:chExt cx="660400" cy="993118"/>
          </a:xfrm>
        </p:grpSpPr>
        <p:sp>
          <p:nvSpPr>
            <p:cNvPr id="6" name="Freeform 6"/>
            <p:cNvSpPr/>
            <p:nvPr/>
          </p:nvSpPr>
          <p:spPr>
            <a:xfrm>
              <a:off x="0" y="0"/>
              <a:ext cx="660400" cy="993118"/>
            </a:xfrm>
            <a:custGeom>
              <a:avLst/>
              <a:gdLst/>
              <a:ahLst/>
              <a:cxnLst/>
              <a:rect l="l" t="t" r="r" b="b"/>
              <a:pathLst>
                <a:path w="660400" h="99311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8C4EB6"/>
            </a:solidFill>
          </p:spPr>
        </p:sp>
        <p:sp>
          <p:nvSpPr>
            <p:cNvPr id="7" name="TextBox 7"/>
            <p:cNvSpPr txBox="1"/>
            <p:nvPr/>
          </p:nvSpPr>
          <p:spPr>
            <a:xfrm>
              <a:off x="0" y="88900"/>
              <a:ext cx="660400" cy="904218"/>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a:grpSpLocks noChangeAspect="1"/>
          </p:cNvGrpSpPr>
          <p:nvPr/>
        </p:nvGrpSpPr>
        <p:grpSpPr>
          <a:xfrm>
            <a:off x="10614313" y="1459818"/>
            <a:ext cx="6270276" cy="6270276"/>
            <a:chOff x="0" y="0"/>
            <a:chExt cx="8916670" cy="8916670"/>
          </a:xfrm>
        </p:grpSpPr>
        <p:sp>
          <p:nvSpPr>
            <p:cNvPr id="9" name="Freeform 9"/>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DFDFD"/>
            </a:solidFill>
          </p:spPr>
        </p:sp>
        <p:sp>
          <p:nvSpPr>
            <p:cNvPr id="10" name="Freeform 10"/>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2"/>
              <a:stretch>
                <a:fillRect l="-16666" r="-16666"/>
              </a:stretch>
            </a:blipFill>
          </p:spPr>
        </p:sp>
      </p:grpSp>
      <p:pic>
        <p:nvPicPr>
          <p:cNvPr id="11" name="Picture 11"/>
          <p:cNvPicPr>
            <a:picLocks noChangeAspect="1"/>
          </p:cNvPicPr>
          <p:nvPr/>
        </p:nvPicPr>
        <p:blipFill>
          <a:blip r:embed="rId3"/>
          <a:srcRect/>
          <a:stretch>
            <a:fillRect/>
          </a:stretch>
        </p:blipFill>
        <p:spPr>
          <a:xfrm>
            <a:off x="2205726" y="1878247"/>
            <a:ext cx="8229600" cy="8229600"/>
          </a:xfrm>
          <a:prstGeom prst="rect">
            <a:avLst/>
          </a:prstGeom>
        </p:spPr>
      </p:pic>
      <p:sp>
        <p:nvSpPr>
          <p:cNvPr id="12" name="TextBox 12"/>
          <p:cNvSpPr txBox="1"/>
          <p:nvPr/>
        </p:nvSpPr>
        <p:spPr>
          <a:xfrm>
            <a:off x="1374134" y="3827585"/>
            <a:ext cx="8414772" cy="3145638"/>
          </a:xfrm>
          <a:prstGeom prst="rect">
            <a:avLst/>
          </a:prstGeom>
        </p:spPr>
        <p:txBody>
          <a:bodyPr lIns="0" tIns="0" rIns="0" bIns="0" rtlCol="0" anchor="t">
            <a:spAutoFit/>
          </a:bodyPr>
          <a:lstStyle/>
          <a:p>
            <a:pPr marL="546437" lvl="1" indent="-273218" algn="l">
              <a:lnSpc>
                <a:spcPts val="3543"/>
              </a:lnSpc>
              <a:buFont typeface="Arial"/>
              <a:buChar char="•"/>
            </a:pPr>
            <a:r>
              <a:rPr lang="en-US" sz="2530" b="1" spc="-50">
                <a:solidFill>
                  <a:srgbClr val="8C52FF"/>
                </a:solidFill>
                <a:latin typeface="Poppins Bold"/>
                <a:ea typeface="Poppins Bold"/>
                <a:cs typeface="Poppins Bold"/>
                <a:sym typeface="Poppins Bold"/>
              </a:rPr>
              <a:t> </a:t>
            </a:r>
            <a:r>
              <a:rPr lang="en-US" sz="2530" b="1" spc="-50">
                <a:solidFill>
                  <a:srgbClr val="00569E"/>
                </a:solidFill>
                <a:latin typeface="Poppins Bold"/>
                <a:ea typeface="Poppins Bold"/>
                <a:cs typeface="Poppins Bold"/>
                <a:sym typeface="Poppins Bold"/>
              </a:rPr>
              <a:t>4.307 persoane cu dizabilități (copii și adulți)</a:t>
            </a:r>
            <a:r>
              <a:rPr lang="en-US" sz="2530" spc="-50">
                <a:solidFill>
                  <a:srgbClr val="00569E"/>
                </a:solidFill>
                <a:latin typeface="Poppins"/>
                <a:ea typeface="Poppins"/>
                <a:cs typeface="Poppins"/>
                <a:sym typeface="Poppins"/>
              </a:rPr>
              <a:t>,</a:t>
            </a:r>
            <a:r>
              <a:rPr lang="en-US" sz="2530" spc="-50">
                <a:solidFill>
                  <a:srgbClr val="051D40"/>
                </a:solidFill>
                <a:latin typeface="Poppins"/>
                <a:ea typeface="Poppins"/>
                <a:cs typeface="Poppins"/>
                <a:sym typeface="Poppins"/>
              </a:rPr>
              <a:t> pentru care mediul social, neadaptat deficienţelor lor fizice, senzoriale, psihice, mentale şi/sau asociate, le împiedică total sau le limitează accesul cu şanse egale la viaţa societăţii, necesitând măsuri de protecţie în sprijinul integrării şi incluziunii sociale.</a:t>
            </a:r>
          </a:p>
        </p:txBody>
      </p:sp>
      <p:sp>
        <p:nvSpPr>
          <p:cNvPr id="13" name="TextBox 13"/>
          <p:cNvSpPr txBox="1"/>
          <p:nvPr/>
        </p:nvSpPr>
        <p:spPr>
          <a:xfrm>
            <a:off x="3064931" y="2260798"/>
            <a:ext cx="6511190" cy="771523"/>
          </a:xfrm>
          <a:prstGeom prst="rect">
            <a:avLst/>
          </a:prstGeom>
        </p:spPr>
        <p:txBody>
          <a:bodyPr lIns="0" tIns="0" rIns="0" bIns="0" rtlCol="0" anchor="t">
            <a:spAutoFit/>
          </a:bodyPr>
          <a:lstStyle/>
          <a:p>
            <a:pPr algn="l">
              <a:lnSpc>
                <a:spcPts val="6300"/>
              </a:lnSpc>
              <a:spcBef>
                <a:spcPct val="0"/>
              </a:spcBef>
            </a:pPr>
            <a:r>
              <a:rPr lang="en-US" sz="4500">
                <a:solidFill>
                  <a:srgbClr val="145DA0"/>
                </a:solidFill>
                <a:latin typeface="Open Sans Extra Bold"/>
                <a:ea typeface="Open Sans Extra Bold"/>
                <a:cs typeface="Open Sans Extra Bold"/>
                <a:sym typeface="Open Sans Extra Bold"/>
              </a:rPr>
              <a:t>GRUPUL ȚINTĂ</a:t>
            </a:r>
          </a:p>
        </p:txBody>
      </p:sp>
      <p:sp>
        <p:nvSpPr>
          <p:cNvPr id="14" name="TextBox 14"/>
          <p:cNvSpPr txBox="1"/>
          <p:nvPr/>
        </p:nvSpPr>
        <p:spPr>
          <a:xfrm>
            <a:off x="1814600" y="7319276"/>
            <a:ext cx="7329400" cy="905860"/>
          </a:xfrm>
          <a:prstGeom prst="rect">
            <a:avLst/>
          </a:prstGeom>
        </p:spPr>
        <p:txBody>
          <a:bodyPr lIns="0" tIns="0" rIns="0" bIns="0" rtlCol="0" anchor="t">
            <a:spAutoFit/>
          </a:bodyPr>
          <a:lstStyle/>
          <a:p>
            <a:pPr algn="l">
              <a:lnSpc>
                <a:spcPts val="3620"/>
              </a:lnSpc>
              <a:spcBef>
                <a:spcPct val="0"/>
              </a:spcBef>
            </a:pPr>
            <a:r>
              <a:rPr lang="en-US" sz="2586">
                <a:solidFill>
                  <a:srgbClr val="8C4EB6"/>
                </a:solidFill>
                <a:latin typeface="Open Sans Extra Bold"/>
                <a:ea typeface="Open Sans Extra Bold"/>
                <a:cs typeface="Open Sans Extra Bold"/>
                <a:sym typeface="Open Sans Extra Bold"/>
              </a:rPr>
              <a:t>917</a:t>
            </a:r>
            <a:r>
              <a:rPr lang="en-US" sz="2586">
                <a:solidFill>
                  <a:srgbClr val="051D40"/>
                </a:solidFill>
                <a:latin typeface="Open Sans Extra Bold"/>
                <a:ea typeface="Open Sans Extra Bold"/>
                <a:cs typeface="Open Sans Extra Bold"/>
                <a:sym typeface="Open Sans Extra Bold"/>
              </a:rPr>
              <a:t>-</a:t>
            </a:r>
            <a:r>
              <a:rPr lang="en-US" sz="2586">
                <a:solidFill>
                  <a:srgbClr val="145DA0"/>
                </a:solidFill>
                <a:latin typeface="Open Sans Extra Bold"/>
                <a:ea typeface="Open Sans Extra Bold"/>
                <a:cs typeface="Open Sans Extra Bold"/>
                <a:sym typeface="Open Sans Extra Bold"/>
              </a:rPr>
              <a:t> persoane cu dizabilități vor fi selectate din regiunea București-Ilfov</a:t>
            </a:r>
          </a:p>
        </p:txBody>
      </p:sp>
      <p:sp>
        <p:nvSpPr>
          <p:cNvPr id="15" name="TextBox 15"/>
          <p:cNvSpPr txBox="1"/>
          <p:nvPr/>
        </p:nvSpPr>
        <p:spPr>
          <a:xfrm>
            <a:off x="1814600" y="8540522"/>
            <a:ext cx="7329400" cy="905860"/>
          </a:xfrm>
          <a:prstGeom prst="rect">
            <a:avLst/>
          </a:prstGeom>
        </p:spPr>
        <p:txBody>
          <a:bodyPr lIns="0" tIns="0" rIns="0" bIns="0" rtlCol="0" anchor="t">
            <a:spAutoFit/>
          </a:bodyPr>
          <a:lstStyle/>
          <a:p>
            <a:pPr algn="l">
              <a:lnSpc>
                <a:spcPts val="3620"/>
              </a:lnSpc>
              <a:spcBef>
                <a:spcPct val="0"/>
              </a:spcBef>
            </a:pPr>
            <a:r>
              <a:rPr lang="en-US" sz="2586">
                <a:solidFill>
                  <a:srgbClr val="8C4EB6"/>
                </a:solidFill>
                <a:latin typeface="Open Sans Extra Bold"/>
                <a:ea typeface="Open Sans Extra Bold"/>
                <a:cs typeface="Open Sans Extra Bold"/>
                <a:sym typeface="Open Sans Extra Bold"/>
              </a:rPr>
              <a:t>3390</a:t>
            </a:r>
            <a:r>
              <a:rPr lang="en-US" sz="2586">
                <a:solidFill>
                  <a:srgbClr val="051D40"/>
                </a:solidFill>
                <a:latin typeface="Open Sans Extra Bold"/>
                <a:ea typeface="Open Sans Extra Bold"/>
                <a:cs typeface="Open Sans Extra Bold"/>
                <a:sym typeface="Open Sans Extra Bold"/>
              </a:rPr>
              <a:t>- </a:t>
            </a:r>
            <a:r>
              <a:rPr lang="en-US" sz="2586">
                <a:solidFill>
                  <a:srgbClr val="145DA0"/>
                </a:solidFill>
                <a:latin typeface="Open Sans Extra Bold"/>
                <a:ea typeface="Open Sans Extra Bold"/>
                <a:cs typeface="Open Sans Extra Bold"/>
                <a:sym typeface="Open Sans Extra Bold"/>
              </a:rPr>
              <a:t>persoane cu dizabilități vor fi selectate din celelalte regiuni ale țării</a:t>
            </a:r>
          </a:p>
        </p:txBody>
      </p:sp>
      <p:sp>
        <p:nvSpPr>
          <p:cNvPr id="16" name="TextBox 16"/>
          <p:cNvSpPr txBox="1"/>
          <p:nvPr/>
        </p:nvSpPr>
        <p:spPr>
          <a:xfrm>
            <a:off x="15209485" y="81277"/>
            <a:ext cx="2603897" cy="604521"/>
          </a:xfrm>
          <a:prstGeom prst="rect">
            <a:avLst/>
          </a:prstGeom>
        </p:spPr>
        <p:txBody>
          <a:bodyPr lIns="0" tIns="0" rIns="0" bIns="0" rtlCol="0" anchor="t">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id="17" name="Freeform 17"/>
          <p:cNvSpPr/>
          <p:nvPr/>
        </p:nvSpPr>
        <p:spPr>
          <a:xfrm>
            <a:off x="14128435" y="10401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78361" y="3960652"/>
            <a:ext cx="7526399" cy="7648893"/>
            <a:chOff x="0" y="0"/>
            <a:chExt cx="799783" cy="812800"/>
          </a:xfrm>
        </p:grpSpPr>
        <p:sp>
          <p:nvSpPr>
            <p:cNvPr id="3" name="Freeform 3"/>
            <p:cNvSpPr/>
            <p:nvPr/>
          </p:nvSpPr>
          <p:spPr>
            <a:xfrm>
              <a:off x="0" y="0"/>
              <a:ext cx="799783" cy="812800"/>
            </a:xfrm>
            <a:custGeom>
              <a:avLst/>
              <a:gdLst/>
              <a:ahLst/>
              <a:cxnLst/>
              <a:rect l="l" t="t" r="r" b="b"/>
              <a:pathLst>
                <a:path w="799783" h="812800">
                  <a:moveTo>
                    <a:pt x="399892" y="0"/>
                  </a:moveTo>
                  <a:cubicBezTo>
                    <a:pt x="179038" y="0"/>
                    <a:pt x="0" y="181951"/>
                    <a:pt x="0" y="406400"/>
                  </a:cubicBezTo>
                  <a:cubicBezTo>
                    <a:pt x="0" y="630849"/>
                    <a:pt x="179038" y="812800"/>
                    <a:pt x="399892" y="812800"/>
                  </a:cubicBezTo>
                  <a:cubicBezTo>
                    <a:pt x="620746" y="812800"/>
                    <a:pt x="799783" y="630849"/>
                    <a:pt x="799783" y="406400"/>
                  </a:cubicBezTo>
                  <a:cubicBezTo>
                    <a:pt x="799783" y="181951"/>
                    <a:pt x="620746" y="0"/>
                    <a:pt x="399892" y="0"/>
                  </a:cubicBezTo>
                  <a:close/>
                </a:path>
              </a:pathLst>
            </a:custGeom>
            <a:solidFill>
              <a:srgbClr val="8C4EB6"/>
            </a:solidFill>
          </p:spPr>
        </p:sp>
        <p:sp>
          <p:nvSpPr>
            <p:cNvPr id="4" name="TextBox 4"/>
            <p:cNvSpPr txBox="1"/>
            <p:nvPr/>
          </p:nvSpPr>
          <p:spPr>
            <a:xfrm>
              <a:off x="74980" y="38100"/>
              <a:ext cx="649824"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49226" y="545638"/>
            <a:ext cx="12705663" cy="9195724"/>
          </a:xfrm>
          <a:custGeom>
            <a:avLst/>
            <a:gdLst/>
            <a:ahLst/>
            <a:cxnLst/>
            <a:rect l="l" t="t" r="r" b="b"/>
            <a:pathLst>
              <a:path w="12705663" h="9195724">
                <a:moveTo>
                  <a:pt x="0" y="0"/>
                </a:moveTo>
                <a:lnTo>
                  <a:pt x="12705663" y="0"/>
                </a:lnTo>
                <a:lnTo>
                  <a:pt x="12705663" y="9195724"/>
                </a:lnTo>
                <a:lnTo>
                  <a:pt x="0" y="9195724"/>
                </a:lnTo>
                <a:lnTo>
                  <a:pt x="0" y="0"/>
                </a:lnTo>
                <a:close/>
              </a:path>
            </a:pathLst>
          </a:custGeom>
          <a:blipFill>
            <a:blip r:embed="rId2"/>
            <a:stretch>
              <a:fillRect/>
            </a:stretch>
          </a:blipFill>
        </p:spPr>
      </p:sp>
      <p:sp>
        <p:nvSpPr>
          <p:cNvPr id="6" name="TextBox 6"/>
          <p:cNvSpPr txBox="1"/>
          <p:nvPr/>
        </p:nvSpPr>
        <p:spPr>
          <a:xfrm>
            <a:off x="1993010" y="4639310"/>
            <a:ext cx="6759269" cy="903605"/>
          </a:xfrm>
          <a:prstGeom prst="rect">
            <a:avLst/>
          </a:prstGeom>
        </p:spPr>
        <p:txBody>
          <a:bodyPr lIns="0" tIns="0" rIns="0" bIns="0" rtlCol="0" anchor="t">
            <a:spAutoFit/>
          </a:bodyPr>
          <a:lstStyle/>
          <a:p>
            <a:pPr algn="ctr">
              <a:lnSpc>
                <a:spcPts val="7419"/>
              </a:lnSpc>
            </a:pPr>
            <a:r>
              <a:rPr lang="en-US" sz="5299" b="1">
                <a:solidFill>
                  <a:srgbClr val="8C4EB6"/>
                </a:solidFill>
                <a:latin typeface="Canva Sans Bold"/>
                <a:ea typeface="Canva Sans Bold"/>
                <a:cs typeface="Canva Sans Bold"/>
                <a:sym typeface="Canva Sans Bold"/>
              </a:rPr>
              <a:t> 151.744.808,90 lei</a:t>
            </a:r>
          </a:p>
        </p:txBody>
      </p:sp>
      <p:sp>
        <p:nvSpPr>
          <p:cNvPr id="7" name="TextBox 7"/>
          <p:cNvSpPr txBox="1"/>
          <p:nvPr/>
        </p:nvSpPr>
        <p:spPr>
          <a:xfrm>
            <a:off x="1251960" y="3827302"/>
            <a:ext cx="8546353" cy="818134"/>
          </a:xfrm>
          <a:prstGeom prst="rect">
            <a:avLst/>
          </a:prstGeom>
        </p:spPr>
        <p:txBody>
          <a:bodyPr lIns="0" tIns="0" rIns="0" bIns="0" rtlCol="0" anchor="t">
            <a:spAutoFit/>
          </a:bodyPr>
          <a:lstStyle/>
          <a:p>
            <a:pPr algn="ctr">
              <a:lnSpc>
                <a:spcPts val="6355"/>
              </a:lnSpc>
            </a:pPr>
            <a:r>
              <a:rPr lang="en-US" sz="4539">
                <a:solidFill>
                  <a:srgbClr val="145DA0"/>
                </a:solidFill>
                <a:latin typeface="Poppins"/>
                <a:ea typeface="Poppins"/>
                <a:cs typeface="Poppins"/>
                <a:sym typeface="Poppins"/>
              </a:rPr>
              <a:t>FINANȚARE NERAMBURSABILĂ</a:t>
            </a:r>
          </a:p>
        </p:txBody>
      </p:sp>
      <p:sp>
        <p:nvSpPr>
          <p:cNvPr id="8" name="TextBox 8"/>
          <p:cNvSpPr txBox="1"/>
          <p:nvPr/>
        </p:nvSpPr>
        <p:spPr>
          <a:xfrm>
            <a:off x="2439063" y="6644149"/>
            <a:ext cx="2748795" cy="778510"/>
          </a:xfrm>
          <a:prstGeom prst="rect">
            <a:avLst/>
          </a:prstGeom>
        </p:spPr>
        <p:txBody>
          <a:bodyPr lIns="0" tIns="0" rIns="0" bIns="0" rtlCol="0" anchor="t">
            <a:spAutoFit/>
          </a:bodyPr>
          <a:lstStyle/>
          <a:p>
            <a:pPr algn="ctr">
              <a:lnSpc>
                <a:spcPts val="6440"/>
              </a:lnSpc>
            </a:pPr>
            <a:r>
              <a:rPr lang="en-US" sz="4600" b="1">
                <a:solidFill>
                  <a:srgbClr val="145DA0"/>
                </a:solidFill>
                <a:latin typeface="Canva Sans Bold"/>
                <a:ea typeface="Canva Sans Bold"/>
                <a:cs typeface="Canva Sans Bold"/>
                <a:sym typeface="Canva Sans Bold"/>
              </a:rPr>
              <a:t>ANPDPD</a:t>
            </a:r>
          </a:p>
        </p:txBody>
      </p:sp>
      <p:sp>
        <p:nvSpPr>
          <p:cNvPr id="9" name="TextBox 9"/>
          <p:cNvSpPr txBox="1"/>
          <p:nvPr/>
        </p:nvSpPr>
        <p:spPr>
          <a:xfrm>
            <a:off x="2439063" y="7899875"/>
            <a:ext cx="2043764" cy="778510"/>
          </a:xfrm>
          <a:prstGeom prst="rect">
            <a:avLst/>
          </a:prstGeom>
        </p:spPr>
        <p:txBody>
          <a:bodyPr lIns="0" tIns="0" rIns="0" bIns="0" rtlCol="0" anchor="t">
            <a:spAutoFit/>
          </a:bodyPr>
          <a:lstStyle/>
          <a:p>
            <a:pPr algn="ctr">
              <a:lnSpc>
                <a:spcPts val="6440"/>
              </a:lnSpc>
            </a:pPr>
            <a:r>
              <a:rPr lang="en-US" sz="4600" b="1">
                <a:solidFill>
                  <a:srgbClr val="145DA0"/>
                </a:solidFill>
                <a:latin typeface="Canva Sans Bold"/>
                <a:ea typeface="Canva Sans Bold"/>
                <a:cs typeface="Canva Sans Bold"/>
                <a:sym typeface="Canva Sans Bold"/>
              </a:rPr>
              <a:t>MMSS</a:t>
            </a:r>
          </a:p>
        </p:txBody>
      </p:sp>
      <p:sp>
        <p:nvSpPr>
          <p:cNvPr id="10" name="TextBox 10"/>
          <p:cNvSpPr txBox="1"/>
          <p:nvPr/>
        </p:nvSpPr>
        <p:spPr>
          <a:xfrm>
            <a:off x="5877010" y="6852280"/>
            <a:ext cx="3945790" cy="555768"/>
          </a:xfrm>
          <a:prstGeom prst="rect">
            <a:avLst/>
          </a:prstGeom>
        </p:spPr>
        <p:txBody>
          <a:bodyPr lIns="0" tIns="0" rIns="0" bIns="0" rtlCol="0" anchor="t">
            <a:spAutoFit/>
          </a:bodyPr>
          <a:lstStyle/>
          <a:p>
            <a:pPr marL="0" lvl="0" indent="0" algn="ctr">
              <a:lnSpc>
                <a:spcPts val="4542"/>
              </a:lnSpc>
              <a:spcBef>
                <a:spcPct val="0"/>
              </a:spcBef>
            </a:pPr>
            <a:r>
              <a:rPr lang="en-US" sz="3244">
                <a:solidFill>
                  <a:srgbClr val="8C4EB6"/>
                </a:solidFill>
                <a:latin typeface="Open Sans Extra Bold"/>
                <a:ea typeface="Open Sans Extra Bold"/>
                <a:cs typeface="Open Sans Extra Bold"/>
                <a:sym typeface="Open Sans Extra Bold"/>
              </a:rPr>
              <a:t>208.414.991,50 lei</a:t>
            </a:r>
          </a:p>
        </p:txBody>
      </p:sp>
      <p:sp>
        <p:nvSpPr>
          <p:cNvPr id="11" name="TextBox 11"/>
          <p:cNvSpPr txBox="1"/>
          <p:nvPr/>
        </p:nvSpPr>
        <p:spPr>
          <a:xfrm>
            <a:off x="6465261" y="7918925"/>
            <a:ext cx="3220938" cy="563881"/>
          </a:xfrm>
          <a:prstGeom prst="rect">
            <a:avLst/>
          </a:prstGeom>
        </p:spPr>
        <p:txBody>
          <a:bodyPr lIns="0" tIns="0" rIns="0" bIns="0" rtlCol="0" anchor="t">
            <a:spAutoFit/>
          </a:bodyPr>
          <a:lstStyle/>
          <a:p>
            <a:pPr algn="ctr">
              <a:lnSpc>
                <a:spcPts val="4619"/>
              </a:lnSpc>
              <a:spcBef>
                <a:spcPct val="0"/>
              </a:spcBef>
            </a:pPr>
            <a:r>
              <a:rPr lang="en-US" sz="3299" b="1">
                <a:solidFill>
                  <a:srgbClr val="8C4EB6"/>
                </a:solidFill>
                <a:latin typeface="Open Sans Extra Bold"/>
                <a:ea typeface="Open Sans Extra Bold"/>
                <a:cs typeface="Open Sans Extra Bold"/>
                <a:sym typeface="Open Sans Extra Bold"/>
              </a:rPr>
              <a:t>2.003.806,00 lei</a:t>
            </a:r>
          </a:p>
        </p:txBody>
      </p:sp>
      <p:sp>
        <p:nvSpPr>
          <p:cNvPr id="12" name="TextBox 12"/>
          <p:cNvSpPr txBox="1"/>
          <p:nvPr/>
        </p:nvSpPr>
        <p:spPr>
          <a:xfrm>
            <a:off x="1519476" y="895350"/>
            <a:ext cx="8715068" cy="1671307"/>
          </a:xfrm>
          <a:prstGeom prst="rect">
            <a:avLst/>
          </a:prstGeom>
        </p:spPr>
        <p:txBody>
          <a:bodyPr lIns="0" tIns="0" rIns="0" bIns="0" rtlCol="0" anchor="t">
            <a:spAutoFit/>
          </a:bodyPr>
          <a:lstStyle/>
          <a:p>
            <a:pPr algn="ctr">
              <a:lnSpc>
                <a:spcPts val="6580"/>
              </a:lnSpc>
            </a:pPr>
            <a:r>
              <a:rPr lang="en-US" sz="4700">
                <a:solidFill>
                  <a:srgbClr val="145DA0"/>
                </a:solidFill>
                <a:latin typeface="Poppins"/>
                <a:ea typeface="Poppins"/>
                <a:cs typeface="Poppins"/>
                <a:sym typeface="Poppins"/>
              </a:rPr>
              <a:t>TOTAL BUGET PROIECT </a:t>
            </a:r>
          </a:p>
          <a:p>
            <a:pPr algn="ctr">
              <a:lnSpc>
                <a:spcPts val="6580"/>
              </a:lnSpc>
            </a:pPr>
            <a:r>
              <a:rPr lang="en-US" sz="4700">
                <a:solidFill>
                  <a:srgbClr val="8C4EB6"/>
                </a:solidFill>
                <a:latin typeface="Poppins"/>
                <a:ea typeface="Poppins"/>
                <a:cs typeface="Poppins"/>
                <a:sym typeface="Poppins"/>
              </a:rPr>
              <a:t>-TECH ASSIST- </a:t>
            </a:r>
          </a:p>
        </p:txBody>
      </p:sp>
      <p:sp>
        <p:nvSpPr>
          <p:cNvPr id="13" name="TextBox 13"/>
          <p:cNvSpPr txBox="1"/>
          <p:nvPr/>
        </p:nvSpPr>
        <p:spPr>
          <a:xfrm>
            <a:off x="2784271" y="2463178"/>
            <a:ext cx="6185478" cy="935499"/>
          </a:xfrm>
          <a:prstGeom prst="rect">
            <a:avLst/>
          </a:prstGeom>
        </p:spPr>
        <p:txBody>
          <a:bodyPr lIns="0" tIns="0" rIns="0" bIns="0" rtlCol="0" anchor="t">
            <a:spAutoFit/>
          </a:bodyPr>
          <a:lstStyle/>
          <a:p>
            <a:pPr marL="0" lvl="0" indent="0" algn="ctr">
              <a:lnSpc>
                <a:spcPts val="7762"/>
              </a:lnSpc>
              <a:spcBef>
                <a:spcPct val="0"/>
              </a:spcBef>
            </a:pPr>
            <a:r>
              <a:rPr lang="en-US" sz="5544" b="1">
                <a:solidFill>
                  <a:srgbClr val="145DA0"/>
                </a:solidFill>
                <a:latin typeface="Canva Sans Bold"/>
                <a:ea typeface="Canva Sans Bold"/>
                <a:cs typeface="Canva Sans Bold"/>
                <a:sym typeface="Canva Sans Bold"/>
              </a:rPr>
              <a:t>210.418.797,50 lei</a:t>
            </a:r>
          </a:p>
        </p:txBody>
      </p:sp>
      <p:sp>
        <p:nvSpPr>
          <p:cNvPr id="14" name="TextBox 14"/>
          <p:cNvSpPr txBox="1"/>
          <p:nvPr/>
        </p:nvSpPr>
        <p:spPr>
          <a:xfrm>
            <a:off x="13669336" y="513690"/>
            <a:ext cx="3926393" cy="604521"/>
          </a:xfrm>
          <a:prstGeom prst="rect">
            <a:avLst/>
          </a:prstGeom>
        </p:spPr>
        <p:txBody>
          <a:bodyPr lIns="0" tIns="0" rIns="0" bIns="0" rtlCol="0" anchor="t">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id="15" name="Freeform 15"/>
          <p:cNvSpPr/>
          <p:nvPr/>
        </p:nvSpPr>
        <p:spPr>
          <a:xfrm>
            <a:off x="14468911" y="5143500"/>
            <a:ext cx="3576522" cy="3798460"/>
          </a:xfrm>
          <a:custGeom>
            <a:avLst/>
            <a:gdLst/>
            <a:ahLst/>
            <a:cxnLst/>
            <a:rect l="l" t="t" r="r" b="b"/>
            <a:pathLst>
              <a:path w="3576522" h="3798460">
                <a:moveTo>
                  <a:pt x="0" y="0"/>
                </a:moveTo>
                <a:lnTo>
                  <a:pt x="3576522" y="0"/>
                </a:lnTo>
                <a:lnTo>
                  <a:pt x="3576522" y="3798460"/>
                </a:lnTo>
                <a:lnTo>
                  <a:pt x="0" y="3798460"/>
                </a:lnTo>
                <a:lnTo>
                  <a:pt x="0" y="0"/>
                </a:lnTo>
                <a:close/>
              </a:path>
            </a:pathLst>
          </a:custGeom>
          <a:blipFill>
            <a:blip r:embed="rId3"/>
            <a:stretch>
              <a:fillRect/>
            </a:stretch>
          </a:blipFill>
        </p:spPr>
      </p:sp>
      <p:sp>
        <p:nvSpPr>
          <p:cNvPr id="16" name="TextBox 16"/>
          <p:cNvSpPr txBox="1"/>
          <p:nvPr/>
        </p:nvSpPr>
        <p:spPr>
          <a:xfrm>
            <a:off x="13793914" y="1042011"/>
            <a:ext cx="3801814" cy="631097"/>
          </a:xfrm>
          <a:prstGeom prst="rect">
            <a:avLst/>
          </a:prstGeom>
        </p:spPr>
        <p:txBody>
          <a:bodyPr lIns="0" tIns="0" rIns="0" bIns="0" rtlCol="0" anchor="t">
            <a:spAutoFit/>
          </a:bodyPr>
          <a:lstStyle/>
          <a:p>
            <a:pPr algn="ctr">
              <a:lnSpc>
                <a:spcPts val="5115"/>
              </a:lnSpc>
              <a:spcBef>
                <a:spcPct val="0"/>
              </a:spcBef>
            </a:pPr>
            <a:r>
              <a:rPr lang="en-US" sz="3653" spc="-73">
                <a:solidFill>
                  <a:srgbClr val="00569E"/>
                </a:solidFill>
                <a:latin typeface="Buffalo"/>
                <a:ea typeface="Buffalo"/>
                <a:cs typeface="Buffalo"/>
                <a:sym typeface="Buffalo"/>
              </a:rPr>
              <a:t>tehnologia care deschide drumuri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517814" y="-315404"/>
            <a:ext cx="3964281" cy="10917809"/>
            <a:chOff x="0" y="0"/>
            <a:chExt cx="1044090" cy="2875472"/>
          </a:xfrm>
        </p:grpSpPr>
        <p:sp>
          <p:nvSpPr>
            <p:cNvPr id="3" name="Freeform 3"/>
            <p:cNvSpPr/>
            <p:nvPr/>
          </p:nvSpPr>
          <p:spPr>
            <a:xfrm>
              <a:off x="0" y="0"/>
              <a:ext cx="1044090" cy="2875472"/>
            </a:xfrm>
            <a:custGeom>
              <a:avLst/>
              <a:gdLst/>
              <a:ahLst/>
              <a:cxnLst/>
              <a:rect l="l" t="t" r="r" b="b"/>
              <a:pathLst>
                <a:path w="1044090" h="2875472">
                  <a:moveTo>
                    <a:pt x="0" y="0"/>
                  </a:moveTo>
                  <a:lnTo>
                    <a:pt x="1044090" y="0"/>
                  </a:lnTo>
                  <a:lnTo>
                    <a:pt x="1044090" y="2875472"/>
                  </a:lnTo>
                  <a:lnTo>
                    <a:pt x="0" y="2875472"/>
                  </a:lnTo>
                  <a:close/>
                </a:path>
              </a:pathLst>
            </a:custGeom>
            <a:solidFill>
              <a:srgbClr val="8C4EB6"/>
            </a:solidFill>
            <a:ln cap="sq">
              <a:noFill/>
              <a:prstDash val="solid"/>
              <a:miter/>
            </a:ln>
          </p:spPr>
        </p:sp>
        <p:sp>
          <p:nvSpPr>
            <p:cNvPr id="4" name="TextBox 4"/>
            <p:cNvSpPr txBox="1"/>
            <p:nvPr/>
          </p:nvSpPr>
          <p:spPr>
            <a:xfrm>
              <a:off x="0" y="-38100"/>
              <a:ext cx="1044090"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318580" y="-1351176"/>
            <a:ext cx="3735531" cy="373553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a:ln w="952500" cap="sq">
              <a:solidFill>
                <a:srgbClr val="8C4EB6"/>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5400000">
            <a:off x="1612297" y="4430937"/>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a:off x="1612297" y="7663946"/>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3529028" y="1430516"/>
            <a:ext cx="4175355" cy="7998315"/>
          </a:xfrm>
          <a:custGeom>
            <a:avLst/>
            <a:gdLst/>
            <a:ahLst/>
            <a:cxnLst/>
            <a:rect l="l" t="t" r="r" b="b"/>
            <a:pathLst>
              <a:path w="4175355" h="7998315">
                <a:moveTo>
                  <a:pt x="0" y="0"/>
                </a:moveTo>
                <a:lnTo>
                  <a:pt x="4175356" y="0"/>
                </a:lnTo>
                <a:lnTo>
                  <a:pt x="4175356" y="7998315"/>
                </a:lnTo>
                <a:lnTo>
                  <a:pt x="0" y="7998315"/>
                </a:lnTo>
                <a:lnTo>
                  <a:pt x="0" y="0"/>
                </a:lnTo>
                <a:close/>
              </a:path>
            </a:pathLst>
          </a:custGeom>
          <a:blipFill>
            <a:blip r:embed="rId4"/>
            <a:stretch>
              <a:fillRect l="-88361" r="-98978"/>
            </a:stretch>
          </a:blipFill>
        </p:spPr>
      </p:sp>
      <p:sp>
        <p:nvSpPr>
          <p:cNvPr id="11" name="TextBox 11"/>
          <p:cNvSpPr txBox="1"/>
          <p:nvPr/>
        </p:nvSpPr>
        <p:spPr>
          <a:xfrm>
            <a:off x="2585110" y="1325741"/>
            <a:ext cx="9868793" cy="929122"/>
          </a:xfrm>
          <a:prstGeom prst="rect">
            <a:avLst/>
          </a:prstGeom>
        </p:spPr>
        <p:txBody>
          <a:bodyPr lIns="0" tIns="0" rIns="0" bIns="0" rtlCol="0" anchor="t">
            <a:spAutoFit/>
          </a:bodyPr>
          <a:lstStyle/>
          <a:p>
            <a:pPr algn="l">
              <a:lnSpc>
                <a:spcPts val="7588"/>
              </a:lnSpc>
              <a:spcBef>
                <a:spcPct val="0"/>
              </a:spcBef>
            </a:pPr>
            <a:r>
              <a:rPr lang="en-US" sz="5420">
                <a:solidFill>
                  <a:srgbClr val="145DA0"/>
                </a:solidFill>
                <a:latin typeface="Open Sans Extra Bold"/>
                <a:ea typeface="Open Sans Extra Bold"/>
                <a:cs typeface="Open Sans Extra Bold"/>
                <a:sym typeface="Open Sans Extra Bold"/>
              </a:rPr>
              <a:t>INDICATORI DE REZULTAT</a:t>
            </a:r>
          </a:p>
        </p:txBody>
      </p:sp>
      <p:sp>
        <p:nvSpPr>
          <p:cNvPr id="12" name="TextBox 12"/>
          <p:cNvSpPr txBox="1"/>
          <p:nvPr/>
        </p:nvSpPr>
        <p:spPr>
          <a:xfrm>
            <a:off x="2285307" y="4156005"/>
            <a:ext cx="5919997" cy="1645191"/>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6S17</a:t>
            </a:r>
            <a:r>
              <a:rPr lang="en-US" sz="2353" spc="-47">
                <a:solidFill>
                  <a:srgbClr val="051D40"/>
                </a:solidFill>
                <a:latin typeface="Poppins"/>
                <a:ea typeface="Poppins"/>
                <a:cs typeface="Poppins"/>
                <a:sym typeface="Poppins"/>
              </a:rPr>
              <a:t>_Persoane cu dizabilități a caror situatie s-a ameliorat la încetarea calitatii de participant (număr de persoane)</a:t>
            </a:r>
          </a:p>
        </p:txBody>
      </p:sp>
      <p:sp>
        <p:nvSpPr>
          <p:cNvPr id="13" name="TextBox 13"/>
          <p:cNvSpPr txBox="1"/>
          <p:nvPr/>
        </p:nvSpPr>
        <p:spPr>
          <a:xfrm>
            <a:off x="9144000" y="4152924"/>
            <a:ext cx="4277243" cy="728886"/>
          </a:xfrm>
          <a:prstGeom prst="rect">
            <a:avLst/>
          </a:prstGeom>
        </p:spPr>
        <p:txBody>
          <a:bodyPr lIns="0" tIns="0" rIns="0" bIns="0" rtlCol="0" anchor="t">
            <a:spAutoFit/>
          </a:bodyPr>
          <a:lstStyle/>
          <a:p>
            <a:pPr algn="just">
              <a:lnSpc>
                <a:spcPts val="2875"/>
              </a:lnSpc>
            </a:pPr>
            <a:r>
              <a:rPr lang="en-US" sz="2053" b="1" spc="-41">
                <a:solidFill>
                  <a:srgbClr val="051D40"/>
                </a:solidFill>
                <a:latin typeface="Poppins Bold"/>
                <a:ea typeface="Poppins Bold"/>
                <a:cs typeface="Poppins Bold"/>
                <a:sym typeface="Poppins Bold"/>
              </a:rPr>
              <a:t>Regiune mai putin dezvoltată </a:t>
            </a:r>
          </a:p>
          <a:p>
            <a:pPr algn="just">
              <a:lnSpc>
                <a:spcPts val="2875"/>
              </a:lnSpc>
              <a:spcBef>
                <a:spcPct val="0"/>
              </a:spcBef>
            </a:pPr>
            <a:r>
              <a:rPr lang="en-US" sz="2053" b="1" spc="-41">
                <a:solidFill>
                  <a:srgbClr val="051D40"/>
                </a:solidFill>
                <a:latin typeface="Poppins Bold"/>
                <a:ea typeface="Poppins Bold"/>
                <a:cs typeface="Poppins Bold"/>
                <a:sym typeface="Poppins Bold"/>
              </a:rPr>
              <a:t> 3.390  persoane</a:t>
            </a:r>
          </a:p>
        </p:txBody>
      </p:sp>
      <p:sp>
        <p:nvSpPr>
          <p:cNvPr id="14" name="TextBox 14"/>
          <p:cNvSpPr txBox="1"/>
          <p:nvPr/>
        </p:nvSpPr>
        <p:spPr>
          <a:xfrm>
            <a:off x="9144000" y="5072310"/>
            <a:ext cx="3962784" cy="728886"/>
          </a:xfrm>
          <a:prstGeom prst="rect">
            <a:avLst/>
          </a:prstGeom>
        </p:spPr>
        <p:txBody>
          <a:bodyPr lIns="0" tIns="0" rIns="0" bIns="0" rtlCol="0" anchor="t">
            <a:spAutoFit/>
          </a:bodyPr>
          <a:lstStyle/>
          <a:p>
            <a:pPr algn="just">
              <a:lnSpc>
                <a:spcPts val="2875"/>
              </a:lnSpc>
              <a:spcBef>
                <a:spcPct val="0"/>
              </a:spcBef>
            </a:pPr>
            <a:r>
              <a:rPr lang="en-US" sz="2053" b="1" spc="-41">
                <a:solidFill>
                  <a:srgbClr val="051D40"/>
                </a:solidFill>
                <a:latin typeface="Poppins Bold"/>
                <a:ea typeface="Poppins Bold"/>
                <a:cs typeface="Poppins Bold"/>
                <a:sym typeface="Poppins Bold"/>
              </a:rPr>
              <a:t>Regiune mai  dezvoltată 917 persoane</a:t>
            </a:r>
          </a:p>
        </p:txBody>
      </p:sp>
      <p:sp>
        <p:nvSpPr>
          <p:cNvPr id="15" name="TextBox 15"/>
          <p:cNvSpPr txBox="1"/>
          <p:nvPr/>
        </p:nvSpPr>
        <p:spPr>
          <a:xfrm>
            <a:off x="2285307" y="7239471"/>
            <a:ext cx="5919997" cy="1235616"/>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6S39</a:t>
            </a:r>
            <a:r>
              <a:rPr lang="en-US" sz="2353" spc="-47">
                <a:solidFill>
                  <a:srgbClr val="051D40"/>
                </a:solidFill>
                <a:latin typeface="Poppins"/>
                <a:ea typeface="Poppins"/>
                <a:cs typeface="Poppins"/>
                <a:sym typeface="Poppins"/>
              </a:rPr>
              <a:t>_Persoane cu dizabilități care utilizează echipamente asistive (persoane) </a:t>
            </a:r>
          </a:p>
        </p:txBody>
      </p:sp>
      <p:sp>
        <p:nvSpPr>
          <p:cNvPr id="16" name="TextBox 16"/>
          <p:cNvSpPr txBox="1"/>
          <p:nvPr/>
        </p:nvSpPr>
        <p:spPr>
          <a:xfrm>
            <a:off x="9144000" y="8529414"/>
            <a:ext cx="3962784" cy="728886"/>
          </a:xfrm>
          <a:prstGeom prst="rect">
            <a:avLst/>
          </a:prstGeom>
        </p:spPr>
        <p:txBody>
          <a:bodyPr lIns="0" tIns="0" rIns="0" bIns="0" rtlCol="0" anchor="t">
            <a:spAutoFit/>
          </a:bodyPr>
          <a:lstStyle/>
          <a:p>
            <a:pPr algn="just">
              <a:lnSpc>
                <a:spcPts val="2875"/>
              </a:lnSpc>
              <a:spcBef>
                <a:spcPct val="0"/>
              </a:spcBef>
            </a:pPr>
            <a:r>
              <a:rPr lang="en-US" sz="2053" b="1" spc="-41">
                <a:solidFill>
                  <a:srgbClr val="051D40"/>
                </a:solidFill>
                <a:latin typeface="Poppins Bold"/>
                <a:ea typeface="Poppins Bold"/>
                <a:cs typeface="Poppins Bold"/>
                <a:sym typeface="Poppins Bold"/>
              </a:rPr>
              <a:t>Regiune mai dezvoltată 917  persoane</a:t>
            </a:r>
          </a:p>
        </p:txBody>
      </p:sp>
      <p:sp>
        <p:nvSpPr>
          <p:cNvPr id="17" name="TextBox 17"/>
          <p:cNvSpPr txBox="1"/>
          <p:nvPr/>
        </p:nvSpPr>
        <p:spPr>
          <a:xfrm>
            <a:off x="9144000" y="7248996"/>
            <a:ext cx="3785422" cy="728886"/>
          </a:xfrm>
          <a:prstGeom prst="rect">
            <a:avLst/>
          </a:prstGeom>
        </p:spPr>
        <p:txBody>
          <a:bodyPr lIns="0" tIns="0" rIns="0" bIns="0" rtlCol="0" anchor="t">
            <a:spAutoFit/>
          </a:bodyPr>
          <a:lstStyle/>
          <a:p>
            <a:pPr algn="just">
              <a:lnSpc>
                <a:spcPts val="2875"/>
              </a:lnSpc>
              <a:spcBef>
                <a:spcPct val="0"/>
              </a:spcBef>
            </a:pPr>
            <a:r>
              <a:rPr lang="en-US" sz="2053" b="1" spc="-41">
                <a:solidFill>
                  <a:srgbClr val="051D40"/>
                </a:solidFill>
                <a:latin typeface="Poppins Bold"/>
                <a:ea typeface="Poppins Bold"/>
                <a:cs typeface="Poppins Bold"/>
                <a:sym typeface="Poppins Bold"/>
              </a:rPr>
              <a:t>Regiune mai putin dezvoltată 3.390  persoane</a:t>
            </a:r>
          </a:p>
        </p:txBody>
      </p:sp>
      <p:sp>
        <p:nvSpPr>
          <p:cNvPr id="18" name="AutoShape 18"/>
          <p:cNvSpPr/>
          <p:nvPr/>
        </p:nvSpPr>
        <p:spPr>
          <a:xfrm flipV="1">
            <a:off x="8767435" y="3897488"/>
            <a:ext cx="0" cy="2031177"/>
          </a:xfrm>
          <a:prstGeom prst="line">
            <a:avLst/>
          </a:prstGeom>
          <a:ln w="38100" cap="flat">
            <a:solidFill>
              <a:srgbClr val="000000"/>
            </a:solidFill>
            <a:prstDash val="solid"/>
            <a:headEnd type="arrow" w="med" len="sm"/>
            <a:tailEnd type="arrow" w="med" len="sm"/>
          </a:ln>
        </p:spPr>
      </p:sp>
      <p:sp>
        <p:nvSpPr>
          <p:cNvPr id="19" name="AutoShape 19"/>
          <p:cNvSpPr/>
          <p:nvPr/>
        </p:nvSpPr>
        <p:spPr>
          <a:xfrm flipV="1">
            <a:off x="8767435" y="7227123"/>
            <a:ext cx="0" cy="2031177"/>
          </a:xfrm>
          <a:prstGeom prst="line">
            <a:avLst/>
          </a:prstGeom>
          <a:ln w="38100" cap="flat">
            <a:solidFill>
              <a:srgbClr val="000000"/>
            </a:solidFill>
            <a:prstDash val="solid"/>
            <a:headEnd type="arrow" w="med" len="sm"/>
            <a:tailEnd type="arrow" w="med" len="sm"/>
          </a:ln>
        </p:spPr>
      </p:sp>
      <p:sp>
        <p:nvSpPr>
          <p:cNvPr id="20" name="TextBox 20"/>
          <p:cNvSpPr txBox="1"/>
          <p:nvPr/>
        </p:nvSpPr>
        <p:spPr>
          <a:xfrm>
            <a:off x="0" y="9514920"/>
            <a:ext cx="3926393" cy="604521"/>
          </a:xfrm>
          <a:prstGeom prst="rect">
            <a:avLst/>
          </a:prstGeom>
        </p:spPr>
        <p:txBody>
          <a:bodyPr lIns="0" tIns="0" rIns="0" bIns="0" rtlCol="0" anchor="t">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id="21" name="Freeform 21"/>
          <p:cNvSpPr/>
          <p:nvPr/>
        </p:nvSpPr>
        <p:spPr>
          <a:xfrm>
            <a:off x="3491062" y="936231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5"/>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517814" y="-315404"/>
            <a:ext cx="3964281" cy="10917809"/>
            <a:chOff x="0" y="0"/>
            <a:chExt cx="1044090" cy="2875472"/>
          </a:xfrm>
        </p:grpSpPr>
        <p:sp>
          <p:nvSpPr>
            <p:cNvPr id="3" name="Freeform 3"/>
            <p:cNvSpPr/>
            <p:nvPr/>
          </p:nvSpPr>
          <p:spPr>
            <a:xfrm>
              <a:off x="0" y="0"/>
              <a:ext cx="1044090" cy="2875472"/>
            </a:xfrm>
            <a:custGeom>
              <a:avLst/>
              <a:gdLst/>
              <a:ahLst/>
              <a:cxnLst/>
              <a:rect l="l" t="t" r="r" b="b"/>
              <a:pathLst>
                <a:path w="1044090" h="2875472">
                  <a:moveTo>
                    <a:pt x="0" y="0"/>
                  </a:moveTo>
                  <a:lnTo>
                    <a:pt x="1044090" y="0"/>
                  </a:lnTo>
                  <a:lnTo>
                    <a:pt x="1044090" y="2875472"/>
                  </a:lnTo>
                  <a:lnTo>
                    <a:pt x="0" y="2875472"/>
                  </a:lnTo>
                  <a:close/>
                </a:path>
              </a:pathLst>
            </a:custGeom>
            <a:solidFill>
              <a:srgbClr val="8C4EB6"/>
            </a:solidFill>
            <a:ln cap="sq">
              <a:noFill/>
              <a:prstDash val="solid"/>
              <a:miter/>
            </a:ln>
          </p:spPr>
        </p:sp>
        <p:sp>
          <p:nvSpPr>
            <p:cNvPr id="4" name="TextBox 4"/>
            <p:cNvSpPr txBox="1"/>
            <p:nvPr/>
          </p:nvSpPr>
          <p:spPr>
            <a:xfrm>
              <a:off x="0" y="-38100"/>
              <a:ext cx="1044090"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867766" y="-1614217"/>
            <a:ext cx="3735531" cy="373553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w="952500" cap="sq">
              <a:solidFill>
                <a:srgbClr val="8C4EB6"/>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5400000">
            <a:off x="1289486" y="3309964"/>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a:off x="1385627" y="8201531"/>
            <a:ext cx="510937" cy="453341"/>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5400000">
            <a:off x="1326918" y="5675769"/>
            <a:ext cx="510937" cy="453341"/>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3316830" y="930460"/>
            <a:ext cx="4752201" cy="8229600"/>
          </a:xfrm>
          <a:custGeom>
            <a:avLst/>
            <a:gdLst/>
            <a:ahLst/>
            <a:cxnLst/>
            <a:rect l="l" t="t" r="r" b="b"/>
            <a:pathLst>
              <a:path w="4752201" h="8229600">
                <a:moveTo>
                  <a:pt x="0" y="0"/>
                </a:moveTo>
                <a:lnTo>
                  <a:pt x="4752200" y="0"/>
                </a:lnTo>
                <a:lnTo>
                  <a:pt x="4752200" y="8229600"/>
                </a:lnTo>
                <a:lnTo>
                  <a:pt x="0" y="8229600"/>
                </a:lnTo>
                <a:lnTo>
                  <a:pt x="0" y="0"/>
                </a:lnTo>
                <a:close/>
              </a:path>
            </a:pathLst>
          </a:custGeom>
          <a:blipFill>
            <a:blip r:embed="rId4"/>
            <a:stretch>
              <a:fillRect l="-6308" r="-9068"/>
            </a:stretch>
          </a:blipFill>
        </p:spPr>
      </p:sp>
      <p:sp>
        <p:nvSpPr>
          <p:cNvPr id="12" name="TextBox 12"/>
          <p:cNvSpPr txBox="1"/>
          <p:nvPr/>
        </p:nvSpPr>
        <p:spPr>
          <a:xfrm>
            <a:off x="2493902" y="923925"/>
            <a:ext cx="9868793" cy="929122"/>
          </a:xfrm>
          <a:prstGeom prst="rect">
            <a:avLst/>
          </a:prstGeom>
        </p:spPr>
        <p:txBody>
          <a:bodyPr lIns="0" tIns="0" rIns="0" bIns="0" rtlCol="0" anchor="t">
            <a:spAutoFit/>
          </a:bodyPr>
          <a:lstStyle/>
          <a:p>
            <a:pPr algn="l">
              <a:lnSpc>
                <a:spcPts val="7588"/>
              </a:lnSpc>
              <a:spcBef>
                <a:spcPct val="0"/>
              </a:spcBef>
            </a:pPr>
            <a:r>
              <a:rPr lang="en-US" sz="5420">
                <a:solidFill>
                  <a:srgbClr val="145DA0"/>
                </a:solidFill>
                <a:latin typeface="Open Sans Extra Bold"/>
                <a:ea typeface="Open Sans Extra Bold"/>
                <a:cs typeface="Open Sans Extra Bold"/>
                <a:sym typeface="Open Sans Extra Bold"/>
              </a:rPr>
              <a:t>INDICATORI DE REALIZARE</a:t>
            </a:r>
          </a:p>
        </p:txBody>
      </p:sp>
      <p:sp>
        <p:nvSpPr>
          <p:cNvPr id="13" name="TextBox 13"/>
          <p:cNvSpPr txBox="1"/>
          <p:nvPr/>
        </p:nvSpPr>
        <p:spPr>
          <a:xfrm>
            <a:off x="2285307" y="2966062"/>
            <a:ext cx="5919997" cy="826041"/>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EECO12.1</a:t>
            </a:r>
            <a:r>
              <a:rPr lang="en-US" sz="2353" spc="-47">
                <a:solidFill>
                  <a:srgbClr val="051D40"/>
                </a:solidFill>
                <a:latin typeface="Poppins"/>
                <a:ea typeface="Poppins"/>
                <a:cs typeface="Poppins"/>
                <a:sym typeface="Poppins"/>
              </a:rPr>
              <a:t>_Participanți cu handicap (Roma) (număr de persoane)</a:t>
            </a:r>
          </a:p>
        </p:txBody>
      </p:sp>
      <p:sp>
        <p:nvSpPr>
          <p:cNvPr id="14" name="TextBox 14"/>
          <p:cNvSpPr txBox="1"/>
          <p:nvPr/>
        </p:nvSpPr>
        <p:spPr>
          <a:xfrm>
            <a:off x="8322415" y="2458744"/>
            <a:ext cx="3785422" cy="1090836"/>
          </a:xfrm>
          <a:prstGeom prst="rect">
            <a:avLst/>
          </a:prstGeom>
        </p:spPr>
        <p:txBody>
          <a:bodyPr lIns="0" tIns="0" rIns="0" bIns="0" rtlCol="0" anchor="t">
            <a:spAutoFit/>
          </a:bodyPr>
          <a:lstStyle/>
          <a:p>
            <a:pPr algn="just">
              <a:lnSpc>
                <a:spcPts val="2875"/>
              </a:lnSpc>
            </a:pPr>
            <a:r>
              <a:rPr lang="en-US" sz="2053" b="1" spc="-41">
                <a:solidFill>
                  <a:srgbClr val="051D40"/>
                </a:solidFill>
                <a:latin typeface="Poppins Bold"/>
                <a:ea typeface="Poppins Bold"/>
                <a:cs typeface="Poppins Bold"/>
                <a:sym typeface="Poppins Bold"/>
              </a:rPr>
              <a:t>Regiune mai putin dezvoltata </a:t>
            </a:r>
          </a:p>
          <a:p>
            <a:pPr algn="just">
              <a:lnSpc>
                <a:spcPts val="2875"/>
              </a:lnSpc>
              <a:spcBef>
                <a:spcPct val="0"/>
              </a:spcBef>
            </a:pPr>
            <a:r>
              <a:rPr lang="en-US" sz="2053" b="1" spc="-41">
                <a:solidFill>
                  <a:srgbClr val="051D40"/>
                </a:solidFill>
                <a:latin typeface="Poppins Bold"/>
                <a:ea typeface="Poppins Bold"/>
                <a:cs typeface="Poppins Bold"/>
                <a:sym typeface="Poppins Bold"/>
              </a:rPr>
              <a:t> 305 persoane</a:t>
            </a:r>
          </a:p>
        </p:txBody>
      </p:sp>
      <p:sp>
        <p:nvSpPr>
          <p:cNvPr id="15" name="TextBox 15"/>
          <p:cNvSpPr txBox="1"/>
          <p:nvPr/>
        </p:nvSpPr>
        <p:spPr>
          <a:xfrm>
            <a:off x="8322415" y="3741047"/>
            <a:ext cx="3785422" cy="728886"/>
          </a:xfrm>
          <a:prstGeom prst="rect">
            <a:avLst/>
          </a:prstGeom>
        </p:spPr>
        <p:txBody>
          <a:bodyPr lIns="0" tIns="0" rIns="0" bIns="0" rtlCol="0" anchor="t">
            <a:spAutoFit/>
          </a:bodyPr>
          <a:lstStyle/>
          <a:p>
            <a:pPr algn="just">
              <a:lnSpc>
                <a:spcPts val="2875"/>
              </a:lnSpc>
            </a:pPr>
            <a:r>
              <a:rPr lang="en-US" sz="2053" b="1" spc="-41">
                <a:solidFill>
                  <a:srgbClr val="051D40"/>
                </a:solidFill>
                <a:latin typeface="Poppins Bold"/>
                <a:ea typeface="Poppins Bold"/>
                <a:cs typeface="Poppins Bold"/>
                <a:sym typeface="Poppins Bold"/>
              </a:rPr>
              <a:t>Regiune mai dezvoltata </a:t>
            </a:r>
          </a:p>
          <a:p>
            <a:pPr algn="just">
              <a:lnSpc>
                <a:spcPts val="2875"/>
              </a:lnSpc>
              <a:spcBef>
                <a:spcPct val="0"/>
              </a:spcBef>
            </a:pPr>
            <a:r>
              <a:rPr lang="en-US" sz="2053" b="1" spc="-41">
                <a:solidFill>
                  <a:srgbClr val="051D40"/>
                </a:solidFill>
                <a:latin typeface="Poppins Bold"/>
                <a:ea typeface="Poppins Bold"/>
                <a:cs typeface="Poppins Bold"/>
                <a:sym typeface="Poppins Bold"/>
              </a:rPr>
              <a:t> 83 persoane</a:t>
            </a:r>
          </a:p>
        </p:txBody>
      </p:sp>
      <p:sp>
        <p:nvSpPr>
          <p:cNvPr id="16" name="TextBox 16"/>
          <p:cNvSpPr txBox="1"/>
          <p:nvPr/>
        </p:nvSpPr>
        <p:spPr>
          <a:xfrm>
            <a:off x="2285307" y="7924444"/>
            <a:ext cx="5507768" cy="1235616"/>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6S38</a:t>
            </a:r>
            <a:r>
              <a:rPr lang="en-US" sz="2353" spc="-47">
                <a:solidFill>
                  <a:srgbClr val="051D40"/>
                </a:solidFill>
                <a:latin typeface="Poppins"/>
                <a:ea typeface="Poppins"/>
                <a:cs typeface="Poppins"/>
                <a:sym typeface="Poppins"/>
              </a:rPr>
              <a:t>_Investiții în echipamente specifice pentru persoanele cu handicap (euro)</a:t>
            </a:r>
          </a:p>
        </p:txBody>
      </p:sp>
      <p:sp>
        <p:nvSpPr>
          <p:cNvPr id="17" name="TextBox 17"/>
          <p:cNvSpPr txBox="1"/>
          <p:nvPr/>
        </p:nvSpPr>
        <p:spPr>
          <a:xfrm>
            <a:off x="8247152" y="8977754"/>
            <a:ext cx="3785422" cy="728886"/>
          </a:xfrm>
          <a:prstGeom prst="rect">
            <a:avLst/>
          </a:prstGeom>
        </p:spPr>
        <p:txBody>
          <a:bodyPr lIns="0" tIns="0" rIns="0" bIns="0" rtlCol="0" anchor="t">
            <a:spAutoFit/>
          </a:bodyPr>
          <a:lstStyle/>
          <a:p>
            <a:pPr algn="just">
              <a:lnSpc>
                <a:spcPts val="2875"/>
              </a:lnSpc>
            </a:pPr>
            <a:r>
              <a:rPr lang="en-US" sz="2053" b="1" spc="-41">
                <a:solidFill>
                  <a:srgbClr val="051D40"/>
                </a:solidFill>
                <a:latin typeface="Poppins Bold"/>
                <a:ea typeface="Poppins Bold"/>
                <a:cs typeface="Poppins Bold"/>
                <a:sym typeface="Poppins Bold"/>
              </a:rPr>
              <a:t>Regiune mai dezvoltata </a:t>
            </a:r>
          </a:p>
          <a:p>
            <a:pPr algn="just">
              <a:lnSpc>
                <a:spcPts val="2875"/>
              </a:lnSpc>
              <a:spcBef>
                <a:spcPct val="0"/>
              </a:spcBef>
            </a:pPr>
            <a:r>
              <a:rPr lang="en-US" sz="2053" b="1" spc="-41">
                <a:solidFill>
                  <a:srgbClr val="051D40"/>
                </a:solidFill>
                <a:latin typeface="Poppins Bold"/>
                <a:ea typeface="Poppins Bold"/>
                <a:cs typeface="Poppins Bold"/>
                <a:sym typeface="Poppins Bold"/>
              </a:rPr>
              <a:t> 7.353.101,95 euro </a:t>
            </a:r>
          </a:p>
        </p:txBody>
      </p:sp>
      <p:sp>
        <p:nvSpPr>
          <p:cNvPr id="18" name="TextBox 18"/>
          <p:cNvSpPr txBox="1"/>
          <p:nvPr/>
        </p:nvSpPr>
        <p:spPr>
          <a:xfrm>
            <a:off x="8322415" y="7696418"/>
            <a:ext cx="3785422" cy="1090836"/>
          </a:xfrm>
          <a:prstGeom prst="rect">
            <a:avLst/>
          </a:prstGeom>
        </p:spPr>
        <p:txBody>
          <a:bodyPr lIns="0" tIns="0" rIns="0" bIns="0" rtlCol="0" anchor="t">
            <a:spAutoFit/>
          </a:bodyPr>
          <a:lstStyle/>
          <a:p>
            <a:pPr algn="just">
              <a:lnSpc>
                <a:spcPts val="2875"/>
              </a:lnSpc>
            </a:pPr>
            <a:r>
              <a:rPr lang="en-US" sz="2053" b="1" spc="-41">
                <a:solidFill>
                  <a:srgbClr val="051D40"/>
                </a:solidFill>
                <a:latin typeface="Poppins Bold"/>
                <a:ea typeface="Poppins Bold"/>
                <a:cs typeface="Poppins Bold"/>
                <a:sym typeface="Poppins Bold"/>
              </a:rPr>
              <a:t>Regiune mai putin dezvoltata </a:t>
            </a:r>
          </a:p>
          <a:p>
            <a:pPr algn="just">
              <a:lnSpc>
                <a:spcPts val="2875"/>
              </a:lnSpc>
              <a:spcBef>
                <a:spcPct val="0"/>
              </a:spcBef>
            </a:pPr>
            <a:r>
              <a:rPr lang="en-US" sz="2053" b="1" spc="-41">
                <a:solidFill>
                  <a:srgbClr val="051D40"/>
                </a:solidFill>
                <a:latin typeface="Poppins Bold"/>
                <a:ea typeface="Poppins Bold"/>
                <a:cs typeface="Poppins Bold"/>
                <a:sym typeface="Poppins Bold"/>
              </a:rPr>
              <a:t> 27.183.223,14 euro</a:t>
            </a:r>
          </a:p>
        </p:txBody>
      </p:sp>
      <p:sp>
        <p:nvSpPr>
          <p:cNvPr id="19" name="TextBox 19"/>
          <p:cNvSpPr txBox="1"/>
          <p:nvPr/>
        </p:nvSpPr>
        <p:spPr>
          <a:xfrm>
            <a:off x="2285307" y="5536942"/>
            <a:ext cx="5919997" cy="826041"/>
          </a:xfrm>
          <a:prstGeom prst="rect">
            <a:avLst/>
          </a:prstGeom>
        </p:spPr>
        <p:txBody>
          <a:bodyPr lIns="0" tIns="0" rIns="0" bIns="0" rtlCol="0" anchor="t">
            <a:spAutoFit/>
          </a:bodyPr>
          <a:lstStyle/>
          <a:p>
            <a:pPr algn="l">
              <a:lnSpc>
                <a:spcPts val="3295"/>
              </a:lnSpc>
              <a:spcBef>
                <a:spcPct val="0"/>
              </a:spcBef>
            </a:pPr>
            <a:r>
              <a:rPr lang="en-US" sz="2353" spc="-47">
                <a:solidFill>
                  <a:srgbClr val="00569E"/>
                </a:solidFill>
                <a:latin typeface="Poppins"/>
                <a:ea typeface="Poppins"/>
                <a:cs typeface="Poppins"/>
                <a:sym typeface="Poppins"/>
              </a:rPr>
              <a:t>EECO12</a:t>
            </a:r>
            <a:r>
              <a:rPr lang="en-US" sz="2353" spc="-47">
                <a:solidFill>
                  <a:srgbClr val="051D40"/>
                </a:solidFill>
                <a:latin typeface="Poppins"/>
                <a:ea typeface="Poppins"/>
                <a:cs typeface="Poppins"/>
                <a:sym typeface="Poppins"/>
              </a:rPr>
              <a:t>_Participanți cu handicap (număr de persoane)</a:t>
            </a:r>
          </a:p>
        </p:txBody>
      </p:sp>
      <p:sp>
        <p:nvSpPr>
          <p:cNvPr id="20" name="TextBox 20"/>
          <p:cNvSpPr txBox="1"/>
          <p:nvPr/>
        </p:nvSpPr>
        <p:spPr>
          <a:xfrm>
            <a:off x="8322415" y="5067072"/>
            <a:ext cx="3785422" cy="1090836"/>
          </a:xfrm>
          <a:prstGeom prst="rect">
            <a:avLst/>
          </a:prstGeom>
        </p:spPr>
        <p:txBody>
          <a:bodyPr lIns="0" tIns="0" rIns="0" bIns="0" rtlCol="0" anchor="t">
            <a:spAutoFit/>
          </a:bodyPr>
          <a:lstStyle/>
          <a:p>
            <a:pPr algn="just">
              <a:lnSpc>
                <a:spcPts val="2875"/>
              </a:lnSpc>
            </a:pPr>
            <a:r>
              <a:rPr lang="en-US" sz="2053" b="1" spc="-41">
                <a:solidFill>
                  <a:srgbClr val="051D40"/>
                </a:solidFill>
                <a:latin typeface="Poppins Bold"/>
                <a:ea typeface="Poppins Bold"/>
                <a:cs typeface="Poppins Bold"/>
                <a:sym typeface="Poppins Bold"/>
              </a:rPr>
              <a:t>Regiune mai putin dezvoltata </a:t>
            </a:r>
          </a:p>
          <a:p>
            <a:pPr algn="just">
              <a:lnSpc>
                <a:spcPts val="2875"/>
              </a:lnSpc>
              <a:spcBef>
                <a:spcPct val="0"/>
              </a:spcBef>
            </a:pPr>
            <a:r>
              <a:rPr lang="en-US" sz="2053" b="1" spc="-41">
                <a:solidFill>
                  <a:srgbClr val="051D40"/>
                </a:solidFill>
                <a:latin typeface="Poppins Bold"/>
                <a:ea typeface="Poppins Bold"/>
                <a:cs typeface="Poppins Bold"/>
                <a:sym typeface="Poppins Bold"/>
              </a:rPr>
              <a:t> 3.390  persoane</a:t>
            </a:r>
          </a:p>
        </p:txBody>
      </p:sp>
      <p:sp>
        <p:nvSpPr>
          <p:cNvPr id="21" name="TextBox 21"/>
          <p:cNvSpPr txBox="1"/>
          <p:nvPr/>
        </p:nvSpPr>
        <p:spPr>
          <a:xfrm>
            <a:off x="8322415" y="6357933"/>
            <a:ext cx="3785422" cy="728886"/>
          </a:xfrm>
          <a:prstGeom prst="rect">
            <a:avLst/>
          </a:prstGeom>
        </p:spPr>
        <p:txBody>
          <a:bodyPr lIns="0" tIns="0" rIns="0" bIns="0" rtlCol="0" anchor="t">
            <a:spAutoFit/>
          </a:bodyPr>
          <a:lstStyle/>
          <a:p>
            <a:pPr algn="just">
              <a:lnSpc>
                <a:spcPts val="2875"/>
              </a:lnSpc>
            </a:pPr>
            <a:r>
              <a:rPr lang="en-US" sz="2053" b="1" spc="-41">
                <a:solidFill>
                  <a:srgbClr val="051D40"/>
                </a:solidFill>
                <a:latin typeface="Poppins Bold"/>
                <a:ea typeface="Poppins Bold"/>
                <a:cs typeface="Poppins Bold"/>
                <a:sym typeface="Poppins Bold"/>
              </a:rPr>
              <a:t>Regiune mai dezvoltata </a:t>
            </a:r>
          </a:p>
          <a:p>
            <a:pPr algn="just">
              <a:lnSpc>
                <a:spcPts val="2875"/>
              </a:lnSpc>
              <a:spcBef>
                <a:spcPct val="0"/>
              </a:spcBef>
            </a:pPr>
            <a:r>
              <a:rPr lang="en-US" sz="2053" b="1" spc="-41">
                <a:solidFill>
                  <a:srgbClr val="051D40"/>
                </a:solidFill>
                <a:latin typeface="Poppins Bold"/>
                <a:ea typeface="Poppins Bold"/>
                <a:cs typeface="Poppins Bold"/>
                <a:sym typeface="Poppins Bold"/>
              </a:rPr>
              <a:t> 917  persoane</a:t>
            </a:r>
          </a:p>
        </p:txBody>
      </p:sp>
      <p:sp>
        <p:nvSpPr>
          <p:cNvPr id="22" name="AutoShape 22"/>
          <p:cNvSpPr/>
          <p:nvPr/>
        </p:nvSpPr>
        <p:spPr>
          <a:xfrm flipV="1">
            <a:off x="7980452" y="2432662"/>
            <a:ext cx="0" cy="2031177"/>
          </a:xfrm>
          <a:prstGeom prst="line">
            <a:avLst/>
          </a:prstGeom>
          <a:ln w="38100" cap="flat">
            <a:solidFill>
              <a:srgbClr val="000000"/>
            </a:solidFill>
            <a:prstDash val="solid"/>
            <a:headEnd type="arrow" w="med" len="sm"/>
            <a:tailEnd type="arrow" w="med" len="sm"/>
          </a:ln>
        </p:spPr>
      </p:sp>
      <p:sp>
        <p:nvSpPr>
          <p:cNvPr id="23" name="AutoShape 23"/>
          <p:cNvSpPr/>
          <p:nvPr/>
        </p:nvSpPr>
        <p:spPr>
          <a:xfrm flipV="1">
            <a:off x="7999502" y="5045260"/>
            <a:ext cx="0" cy="2031177"/>
          </a:xfrm>
          <a:prstGeom prst="line">
            <a:avLst/>
          </a:prstGeom>
          <a:ln w="38100" cap="flat">
            <a:solidFill>
              <a:srgbClr val="000000"/>
            </a:solidFill>
            <a:prstDash val="solid"/>
            <a:headEnd type="arrow" w="med" len="sm"/>
            <a:tailEnd type="arrow" w="med" len="sm"/>
          </a:ln>
        </p:spPr>
      </p:sp>
      <p:sp>
        <p:nvSpPr>
          <p:cNvPr id="24" name="AutoShape 24"/>
          <p:cNvSpPr/>
          <p:nvPr/>
        </p:nvSpPr>
        <p:spPr>
          <a:xfrm flipV="1">
            <a:off x="8018552" y="7689468"/>
            <a:ext cx="0" cy="2031177"/>
          </a:xfrm>
          <a:prstGeom prst="line">
            <a:avLst/>
          </a:prstGeom>
          <a:ln w="38100" cap="flat">
            <a:solidFill>
              <a:srgbClr val="000000"/>
            </a:solidFill>
            <a:prstDash val="solid"/>
            <a:headEnd type="arrow" w="med" len="sm"/>
            <a:tailEnd type="arrow" w="med" len="sm"/>
          </a:ln>
        </p:spPr>
      </p:sp>
      <p:sp>
        <p:nvSpPr>
          <p:cNvPr id="25" name="TextBox 25"/>
          <p:cNvSpPr txBox="1"/>
          <p:nvPr/>
        </p:nvSpPr>
        <p:spPr>
          <a:xfrm>
            <a:off x="157362" y="9521096"/>
            <a:ext cx="2603897" cy="604521"/>
          </a:xfrm>
          <a:prstGeom prst="rect">
            <a:avLst/>
          </a:prstGeom>
        </p:spPr>
        <p:txBody>
          <a:bodyPr lIns="0" tIns="0" rIns="0" bIns="0" rtlCol="0" anchor="t">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id="26" name="Freeform 26"/>
          <p:cNvSpPr/>
          <p:nvPr/>
        </p:nvSpPr>
        <p:spPr>
          <a:xfrm>
            <a:off x="2890095" y="925830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517814" y="-315404"/>
            <a:ext cx="3964281" cy="10917809"/>
            <a:chOff x="0" y="0"/>
            <a:chExt cx="1044090" cy="2875472"/>
          </a:xfrm>
        </p:grpSpPr>
        <p:sp>
          <p:nvSpPr>
            <p:cNvPr id="3" name="Freeform 3"/>
            <p:cNvSpPr/>
            <p:nvPr/>
          </p:nvSpPr>
          <p:spPr>
            <a:xfrm>
              <a:off x="0" y="0"/>
              <a:ext cx="1044090" cy="2875472"/>
            </a:xfrm>
            <a:custGeom>
              <a:avLst/>
              <a:gdLst/>
              <a:ahLst/>
              <a:cxnLst/>
              <a:rect l="l" t="t" r="r" b="b"/>
              <a:pathLst>
                <a:path w="1044090" h="2875472">
                  <a:moveTo>
                    <a:pt x="0" y="0"/>
                  </a:moveTo>
                  <a:lnTo>
                    <a:pt x="1044090" y="0"/>
                  </a:lnTo>
                  <a:lnTo>
                    <a:pt x="1044090" y="2875472"/>
                  </a:lnTo>
                  <a:lnTo>
                    <a:pt x="0" y="2875472"/>
                  </a:lnTo>
                  <a:close/>
                </a:path>
              </a:pathLst>
            </a:custGeom>
            <a:solidFill>
              <a:srgbClr val="8C4EB6"/>
            </a:solidFill>
            <a:ln cap="sq">
              <a:noFill/>
              <a:prstDash val="solid"/>
              <a:miter/>
            </a:ln>
          </p:spPr>
        </p:sp>
        <p:sp>
          <p:nvSpPr>
            <p:cNvPr id="4" name="TextBox 4"/>
            <p:cNvSpPr txBox="1"/>
            <p:nvPr/>
          </p:nvSpPr>
          <p:spPr>
            <a:xfrm>
              <a:off x="0" y="-38100"/>
              <a:ext cx="1044090"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867766" y="-1614217"/>
            <a:ext cx="3735531" cy="373553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w="952500" cap="sq">
              <a:solidFill>
                <a:srgbClr val="8C4EB6"/>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361848" y="5854714"/>
            <a:ext cx="10097555" cy="2574279"/>
          </a:xfrm>
          <a:prstGeom prst="rect">
            <a:avLst/>
          </a:prstGeom>
        </p:spPr>
        <p:txBody>
          <a:bodyPr lIns="0" tIns="0" rIns="0" bIns="0" rtlCol="0" anchor="t">
            <a:spAutoFit/>
          </a:bodyPr>
          <a:lstStyle/>
          <a:p>
            <a:pPr algn="ctr">
              <a:lnSpc>
                <a:spcPts val="10360"/>
              </a:lnSpc>
            </a:pPr>
            <a:r>
              <a:rPr lang="en-US" sz="7400" b="1">
                <a:solidFill>
                  <a:srgbClr val="00569E"/>
                </a:solidFill>
                <a:latin typeface="Canva Sans Bold"/>
                <a:ea typeface="Canva Sans Bold"/>
                <a:cs typeface="Canva Sans Bold"/>
                <a:sym typeface="Canva Sans Bold"/>
              </a:rPr>
              <a:t>4307 e-vouchere ACORDATE</a:t>
            </a:r>
          </a:p>
        </p:txBody>
      </p:sp>
      <p:sp>
        <p:nvSpPr>
          <p:cNvPr id="9" name="Freeform 9"/>
          <p:cNvSpPr/>
          <p:nvPr/>
        </p:nvSpPr>
        <p:spPr>
          <a:xfrm>
            <a:off x="13116580" y="861782"/>
            <a:ext cx="4490262" cy="8396518"/>
          </a:xfrm>
          <a:custGeom>
            <a:avLst/>
            <a:gdLst/>
            <a:ahLst/>
            <a:cxnLst/>
            <a:rect l="l" t="t" r="r" b="b"/>
            <a:pathLst>
              <a:path w="4490262" h="8396518">
                <a:moveTo>
                  <a:pt x="0" y="0"/>
                </a:moveTo>
                <a:lnTo>
                  <a:pt x="4490262" y="0"/>
                </a:lnTo>
                <a:lnTo>
                  <a:pt x="4490262" y="8396518"/>
                </a:lnTo>
                <a:lnTo>
                  <a:pt x="0" y="8396518"/>
                </a:lnTo>
                <a:lnTo>
                  <a:pt x="0" y="0"/>
                </a:lnTo>
                <a:close/>
              </a:path>
            </a:pathLst>
          </a:custGeom>
          <a:blipFill>
            <a:blip r:embed="rId2"/>
            <a:stretch>
              <a:fillRect l="-179652" r="-1014"/>
            </a:stretch>
          </a:blipFill>
        </p:spPr>
      </p:sp>
      <p:sp>
        <p:nvSpPr>
          <p:cNvPr id="10" name="TextBox 10"/>
          <p:cNvSpPr txBox="1"/>
          <p:nvPr/>
        </p:nvSpPr>
        <p:spPr>
          <a:xfrm>
            <a:off x="1632492" y="2579233"/>
            <a:ext cx="10097555" cy="2197851"/>
          </a:xfrm>
          <a:prstGeom prst="rect">
            <a:avLst/>
          </a:prstGeom>
        </p:spPr>
        <p:txBody>
          <a:bodyPr lIns="0" tIns="0" rIns="0" bIns="0" rtlCol="0" anchor="t">
            <a:spAutoFit/>
          </a:bodyPr>
          <a:lstStyle/>
          <a:p>
            <a:pPr algn="l">
              <a:lnSpc>
                <a:spcPts val="5908"/>
              </a:lnSpc>
            </a:pPr>
            <a:endParaRPr/>
          </a:p>
          <a:p>
            <a:pPr algn="l">
              <a:lnSpc>
                <a:spcPts val="5908"/>
              </a:lnSpc>
            </a:pPr>
            <a:endParaRPr/>
          </a:p>
          <a:p>
            <a:pPr algn="l">
              <a:lnSpc>
                <a:spcPts val="5908"/>
              </a:lnSpc>
              <a:spcBef>
                <a:spcPct val="0"/>
              </a:spcBef>
            </a:pPr>
            <a:r>
              <a:rPr lang="en-US" sz="4220">
                <a:solidFill>
                  <a:srgbClr val="8C4EB6"/>
                </a:solidFill>
                <a:latin typeface="Open Sans Extra Bold"/>
                <a:ea typeface="Open Sans Extra Bold"/>
                <a:cs typeface="Open Sans Extra Bold"/>
                <a:sym typeface="Open Sans Extra Bold"/>
              </a:rPr>
              <a:t>Pret unitar fără TVA: 39.900,00 RON</a:t>
            </a:r>
            <a:r>
              <a:rPr lang="en-US" sz="4220">
                <a:solidFill>
                  <a:srgbClr val="CB6CE6"/>
                </a:solidFill>
                <a:latin typeface="Open Sans Extra Bold"/>
                <a:ea typeface="Open Sans Extra Bold"/>
                <a:cs typeface="Open Sans Extra Bold"/>
                <a:sym typeface="Open Sans Extra Bold"/>
              </a:rPr>
              <a:t> </a:t>
            </a:r>
          </a:p>
        </p:txBody>
      </p:sp>
      <p:sp>
        <p:nvSpPr>
          <p:cNvPr id="11" name="TextBox 11"/>
          <p:cNvSpPr txBox="1"/>
          <p:nvPr/>
        </p:nvSpPr>
        <p:spPr>
          <a:xfrm>
            <a:off x="1632492" y="1301619"/>
            <a:ext cx="9962482" cy="2574279"/>
          </a:xfrm>
          <a:prstGeom prst="rect">
            <a:avLst/>
          </a:prstGeom>
        </p:spPr>
        <p:txBody>
          <a:bodyPr lIns="0" tIns="0" rIns="0" bIns="0" rtlCol="0" anchor="t">
            <a:spAutoFit/>
          </a:bodyPr>
          <a:lstStyle/>
          <a:p>
            <a:pPr algn="ctr">
              <a:lnSpc>
                <a:spcPts val="10360"/>
              </a:lnSpc>
            </a:pPr>
            <a:r>
              <a:rPr lang="en-US" sz="7400" b="1">
                <a:solidFill>
                  <a:srgbClr val="145DA0"/>
                </a:solidFill>
                <a:latin typeface="Canva Sans Bold"/>
                <a:ea typeface="Canva Sans Bold"/>
                <a:cs typeface="Canva Sans Bold"/>
                <a:sym typeface="Canva Sans Bold"/>
              </a:rPr>
              <a:t>VALOARE MAXIMĂ </a:t>
            </a:r>
          </a:p>
          <a:p>
            <a:pPr algn="ctr">
              <a:lnSpc>
                <a:spcPts val="10360"/>
              </a:lnSpc>
            </a:pPr>
            <a:r>
              <a:rPr lang="en-US" sz="7400" b="1">
                <a:solidFill>
                  <a:srgbClr val="145DA0"/>
                </a:solidFill>
                <a:latin typeface="Canva Sans Bold"/>
                <a:ea typeface="Canva Sans Bold"/>
                <a:cs typeface="Canva Sans Bold"/>
                <a:sym typeface="Canva Sans Bold"/>
              </a:rPr>
              <a:t>E-VOUCHER</a:t>
            </a:r>
          </a:p>
        </p:txBody>
      </p:sp>
      <p:sp>
        <p:nvSpPr>
          <p:cNvPr id="12" name="TextBox 12"/>
          <p:cNvSpPr txBox="1"/>
          <p:nvPr/>
        </p:nvSpPr>
        <p:spPr>
          <a:xfrm>
            <a:off x="552748" y="9514843"/>
            <a:ext cx="2603897" cy="604521"/>
          </a:xfrm>
          <a:prstGeom prst="rect">
            <a:avLst/>
          </a:prstGeom>
        </p:spPr>
        <p:txBody>
          <a:bodyPr lIns="0" tIns="0" rIns="0" bIns="0" rtlCol="0" anchor="t">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id="13" name="Freeform 13"/>
          <p:cNvSpPr/>
          <p:nvPr/>
        </p:nvSpPr>
        <p:spPr>
          <a:xfrm>
            <a:off x="3341563" y="9194673"/>
            <a:ext cx="870662" cy="924690"/>
          </a:xfrm>
          <a:custGeom>
            <a:avLst/>
            <a:gdLst/>
            <a:ahLst/>
            <a:cxnLst/>
            <a:rect l="l" t="t" r="r" b="b"/>
            <a:pathLst>
              <a:path w="870662" h="924690">
                <a:moveTo>
                  <a:pt x="0" y="0"/>
                </a:moveTo>
                <a:lnTo>
                  <a:pt x="870662" y="0"/>
                </a:lnTo>
                <a:lnTo>
                  <a:pt x="870662" y="924691"/>
                </a:lnTo>
                <a:lnTo>
                  <a:pt x="0" y="924691"/>
                </a:lnTo>
                <a:lnTo>
                  <a:pt x="0" y="0"/>
                </a:lnTo>
                <a:close/>
              </a:path>
            </a:pathLst>
          </a:custGeom>
          <a:blipFill>
            <a:blip r:embed="rId3"/>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69318" y="2898895"/>
            <a:ext cx="15809048" cy="7388105"/>
            <a:chOff x="0" y="0"/>
            <a:chExt cx="4163700" cy="1945838"/>
          </a:xfrm>
        </p:grpSpPr>
        <p:sp>
          <p:nvSpPr>
            <p:cNvPr id="3" name="Freeform 3"/>
            <p:cNvSpPr/>
            <p:nvPr/>
          </p:nvSpPr>
          <p:spPr>
            <a:xfrm>
              <a:off x="0" y="0"/>
              <a:ext cx="4163700" cy="1945838"/>
            </a:xfrm>
            <a:custGeom>
              <a:avLst/>
              <a:gdLst/>
              <a:ahLst/>
              <a:cxnLst/>
              <a:rect l="l" t="t" r="r" b="b"/>
              <a:pathLst>
                <a:path w="4163700" h="1945838">
                  <a:moveTo>
                    <a:pt x="8325" y="0"/>
                  </a:moveTo>
                  <a:lnTo>
                    <a:pt x="4155375" y="0"/>
                  </a:lnTo>
                  <a:cubicBezTo>
                    <a:pt x="4159972" y="0"/>
                    <a:pt x="4163700" y="3727"/>
                    <a:pt x="4163700" y="8325"/>
                  </a:cubicBezTo>
                  <a:lnTo>
                    <a:pt x="4163700" y="1937513"/>
                  </a:lnTo>
                  <a:cubicBezTo>
                    <a:pt x="4163700" y="1939721"/>
                    <a:pt x="4162823" y="1941839"/>
                    <a:pt x="4161262" y="1943400"/>
                  </a:cubicBezTo>
                  <a:cubicBezTo>
                    <a:pt x="4159700" y="1944961"/>
                    <a:pt x="4157583" y="1945838"/>
                    <a:pt x="4155375" y="1945838"/>
                  </a:cubicBezTo>
                  <a:lnTo>
                    <a:pt x="8325" y="1945838"/>
                  </a:lnTo>
                  <a:cubicBezTo>
                    <a:pt x="6117" y="1945838"/>
                    <a:pt x="4000" y="1944961"/>
                    <a:pt x="2438" y="1943400"/>
                  </a:cubicBezTo>
                  <a:cubicBezTo>
                    <a:pt x="877" y="1941839"/>
                    <a:pt x="0" y="1939721"/>
                    <a:pt x="0" y="1937513"/>
                  </a:cubicBezTo>
                  <a:lnTo>
                    <a:pt x="0" y="8325"/>
                  </a:lnTo>
                  <a:cubicBezTo>
                    <a:pt x="0" y="6117"/>
                    <a:pt x="877" y="4000"/>
                    <a:pt x="2438" y="2438"/>
                  </a:cubicBezTo>
                  <a:cubicBezTo>
                    <a:pt x="4000" y="877"/>
                    <a:pt x="6117" y="0"/>
                    <a:pt x="8325" y="0"/>
                  </a:cubicBezTo>
                  <a:close/>
                </a:path>
              </a:pathLst>
            </a:custGeom>
            <a:solidFill>
              <a:srgbClr val="145DA0"/>
            </a:solidFill>
          </p:spPr>
        </p:sp>
        <p:sp>
          <p:nvSpPr>
            <p:cNvPr id="4" name="TextBox 4"/>
            <p:cNvSpPr txBox="1"/>
            <p:nvPr/>
          </p:nvSpPr>
          <p:spPr>
            <a:xfrm>
              <a:off x="0" y="-57150"/>
              <a:ext cx="4163700" cy="200298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902602"/>
            <a:ext cx="14722229" cy="794887"/>
          </a:xfrm>
          <a:prstGeom prst="rect">
            <a:avLst/>
          </a:prstGeom>
        </p:spPr>
        <p:txBody>
          <a:bodyPr lIns="0" tIns="0" rIns="0" bIns="0" rtlCol="0" anchor="t">
            <a:spAutoFit/>
          </a:bodyPr>
          <a:lstStyle/>
          <a:p>
            <a:pPr algn="l">
              <a:lnSpc>
                <a:spcPts val="6587"/>
              </a:lnSpc>
              <a:spcBef>
                <a:spcPct val="0"/>
              </a:spcBef>
            </a:pPr>
            <a:r>
              <a:rPr lang="en-US" sz="4705">
                <a:solidFill>
                  <a:srgbClr val="145DA0"/>
                </a:solidFill>
                <a:latin typeface="Open Sans Extra Bold"/>
                <a:ea typeface="Open Sans Extra Bold"/>
                <a:cs typeface="Open Sans Extra Bold"/>
                <a:sym typeface="Open Sans Extra Bold"/>
              </a:rPr>
              <a:t>Condiții generale pentru încadrare în grup țintă</a:t>
            </a:r>
          </a:p>
        </p:txBody>
      </p:sp>
      <p:grpSp>
        <p:nvGrpSpPr>
          <p:cNvPr id="6" name="Group 6"/>
          <p:cNvGrpSpPr/>
          <p:nvPr/>
        </p:nvGrpSpPr>
        <p:grpSpPr>
          <a:xfrm rot="2700000">
            <a:off x="15614733" y="-601587"/>
            <a:ext cx="7202121" cy="6407219"/>
            <a:chOff x="0" y="0"/>
            <a:chExt cx="884704" cy="787059"/>
          </a:xfrm>
        </p:grpSpPr>
        <p:sp>
          <p:nvSpPr>
            <p:cNvPr id="7" name="Freeform 7"/>
            <p:cNvSpPr/>
            <p:nvPr/>
          </p:nvSpPr>
          <p:spPr>
            <a:xfrm>
              <a:off x="0" y="0"/>
              <a:ext cx="884704" cy="787059"/>
            </a:xfrm>
            <a:custGeom>
              <a:avLst/>
              <a:gdLst/>
              <a:ahLst/>
              <a:cxnLst/>
              <a:rect l="l" t="t" r="r" b="b"/>
              <a:pathLst>
                <a:path w="884704" h="787059">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id="8" name="TextBox 8"/>
            <p:cNvSpPr txBox="1"/>
            <p:nvPr/>
          </p:nvSpPr>
          <p:spPr>
            <a:xfrm>
              <a:off x="82941" y="35687"/>
              <a:ext cx="718822" cy="67758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6246640" y="660890"/>
            <a:ext cx="1725005" cy="2504545"/>
          </a:xfrm>
          <a:custGeom>
            <a:avLst/>
            <a:gdLst/>
            <a:ahLst/>
            <a:cxnLst/>
            <a:rect l="l" t="t" r="r" b="b"/>
            <a:pathLst>
              <a:path w="1725005" h="2504545">
                <a:moveTo>
                  <a:pt x="0" y="0"/>
                </a:moveTo>
                <a:lnTo>
                  <a:pt x="1725005" y="0"/>
                </a:lnTo>
                <a:lnTo>
                  <a:pt x="1725005" y="2504545"/>
                </a:lnTo>
                <a:lnTo>
                  <a:pt x="0" y="25045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469318" y="3108285"/>
            <a:ext cx="15072673" cy="7622539"/>
          </a:xfrm>
          <a:prstGeom prst="rect">
            <a:avLst/>
          </a:prstGeom>
        </p:spPr>
        <p:txBody>
          <a:bodyPr lIns="0" tIns="0" rIns="0" bIns="0" rtlCol="0" anchor="t">
            <a:spAutoFit/>
          </a:bodyPr>
          <a:lstStyle/>
          <a:p>
            <a:pPr marL="539764" lvl="1" indent="-269882" algn="l">
              <a:lnSpc>
                <a:spcPts val="3500"/>
              </a:lnSpc>
              <a:buFont typeface="Arial"/>
              <a:buChar char="•"/>
            </a:pPr>
            <a:r>
              <a:rPr lang="en-US" sz="2500">
                <a:solidFill>
                  <a:srgbClr val="FFFFFF"/>
                </a:solidFill>
                <a:latin typeface="Canva Sans"/>
                <a:ea typeface="Canva Sans"/>
                <a:cs typeface="Canva Sans"/>
                <a:sym typeface="Canva Sans"/>
              </a:rPr>
              <a:t>Are cetățenie română și locuiește în România</a:t>
            </a:r>
          </a:p>
          <a:p>
            <a:pPr algn="l">
              <a:lnSpc>
                <a:spcPts val="3080"/>
              </a:lnSpc>
            </a:pPr>
            <a:endParaRPr lang="en-US" sz="2500">
              <a:solidFill>
                <a:srgbClr val="FFFFFF"/>
              </a:solidFill>
              <a:latin typeface="Canva Sans"/>
              <a:ea typeface="Canva Sans"/>
              <a:cs typeface="Canva Sans"/>
              <a:sym typeface="Canva Sans"/>
            </a:endParaRPr>
          </a:p>
          <a:p>
            <a:pPr marL="539764" lvl="1" indent="-269882" algn="l">
              <a:lnSpc>
                <a:spcPts val="3500"/>
              </a:lnSpc>
              <a:buFont typeface="Arial"/>
              <a:buChar char="•"/>
            </a:pPr>
            <a:r>
              <a:rPr lang="en-US" sz="2500">
                <a:solidFill>
                  <a:srgbClr val="FFFFFF"/>
                </a:solidFill>
                <a:latin typeface="Canva Sans"/>
                <a:ea typeface="Canva Sans"/>
                <a:cs typeface="Canva Sans"/>
                <a:sym typeface="Canva Sans"/>
              </a:rPr>
              <a:t>Deține certificat de încadrare a copilului cu dizabilitate în grad de handicap, eliberat de Comisia pentru Protecția Copilului județeană/locală a sectorului municipiului București, împreună cu actele doveditoare ale persoanei care îndeplinește calitatea de părinte sau de reprezentant legal; data încetării valabilității certificatului trebuie să fie de cel puțin 3 luni de la momentul depunerii cererii de înscriere în grupul țintă.</a:t>
            </a:r>
          </a:p>
          <a:p>
            <a:pPr algn="l">
              <a:lnSpc>
                <a:spcPts val="3080"/>
              </a:lnSpc>
            </a:pPr>
            <a:endParaRPr lang="en-US" sz="2500">
              <a:solidFill>
                <a:srgbClr val="FFFFFF"/>
              </a:solidFill>
              <a:latin typeface="Canva Sans"/>
              <a:ea typeface="Canva Sans"/>
              <a:cs typeface="Canva Sans"/>
              <a:sym typeface="Canva Sans"/>
            </a:endParaRPr>
          </a:p>
          <a:p>
            <a:pPr marL="539764" lvl="1" indent="-269882" algn="l">
              <a:lnSpc>
                <a:spcPts val="3500"/>
              </a:lnSpc>
              <a:buFont typeface="Arial"/>
              <a:buChar char="•"/>
            </a:pPr>
            <a:r>
              <a:rPr lang="en-US" sz="2500">
                <a:solidFill>
                  <a:srgbClr val="FFFFFF"/>
                </a:solidFill>
                <a:latin typeface="Canva Sans"/>
                <a:ea typeface="Canva Sans"/>
                <a:cs typeface="Canva Sans"/>
                <a:sym typeface="Canva Sans"/>
              </a:rPr>
              <a:t>În cazul adultului, deține fie certificat de încadrare în grad de handicap eliberat de comisiile de evaluare complexă județene/locale ale sectoarelor municipiului București, fie decizie de încadrare în grad de handicap eliberată de Comisia superioară de încadrare în grad de handicap de la nivelul ANPDPD, împreună cu actele doveditoare ale calității de reprezentant legal, acolo unde este necesar; data încetării valabilității certificatului/deciziei de încadrare în grad de handicap trebuie să fie de cel puțin 3 luni de la momentul depunerii cererii de înscriere în grupul țintă</a:t>
            </a:r>
          </a:p>
          <a:p>
            <a:pPr algn="ctr">
              <a:lnSpc>
                <a:spcPts val="4620"/>
              </a:lnSpc>
            </a:pPr>
            <a:endParaRPr lang="en-US" sz="2500">
              <a:solidFill>
                <a:srgbClr val="FFFFFF"/>
              </a:solidFill>
              <a:latin typeface="Canva Sans"/>
              <a:ea typeface="Canva Sans"/>
              <a:cs typeface="Canva Sans"/>
              <a:sym typeface="Canva Sans"/>
            </a:endParaRPr>
          </a:p>
          <a:p>
            <a:pPr algn="ctr">
              <a:lnSpc>
                <a:spcPts val="4620"/>
              </a:lnSpc>
            </a:pPr>
            <a:endParaRPr lang="en-US" sz="2500">
              <a:solidFill>
                <a:srgbClr val="FFFFFF"/>
              </a:solidFill>
              <a:latin typeface="Canva Sans"/>
              <a:ea typeface="Canva Sans"/>
              <a:cs typeface="Canva Sans"/>
              <a:sym typeface="Canva Sans"/>
            </a:endParaRPr>
          </a:p>
        </p:txBody>
      </p:sp>
      <p:sp>
        <p:nvSpPr>
          <p:cNvPr id="11" name="TextBox 11"/>
          <p:cNvSpPr txBox="1"/>
          <p:nvPr/>
        </p:nvSpPr>
        <p:spPr>
          <a:xfrm>
            <a:off x="0" y="89389"/>
            <a:ext cx="2990291" cy="571501"/>
          </a:xfrm>
          <a:prstGeom prst="rect">
            <a:avLst/>
          </a:prstGeom>
        </p:spPr>
        <p:txBody>
          <a:bodyPr lIns="0" tIns="0" rIns="0" bIns="0" rtlCol="0" anchor="t">
            <a:spAutoFit/>
          </a:bodyPr>
          <a:lstStyle/>
          <a:p>
            <a:pPr algn="ctr">
              <a:lnSpc>
                <a:spcPts val="4199"/>
              </a:lnSpc>
              <a:spcBef>
                <a:spcPct val="0"/>
              </a:spcBef>
            </a:pPr>
            <a:r>
              <a:rPr lang="en-US" sz="2999">
                <a:solidFill>
                  <a:srgbClr val="8C4EB6"/>
                </a:solidFill>
                <a:latin typeface="Handyman"/>
                <a:ea typeface="Handyman"/>
                <a:cs typeface="Handyman"/>
                <a:sym typeface="Handyman"/>
              </a:rPr>
              <a:t>-TECH ASSIST-</a:t>
            </a:r>
          </a:p>
        </p:txBody>
      </p:sp>
      <p:sp>
        <p:nvSpPr>
          <p:cNvPr id="12" name="Freeform 12"/>
          <p:cNvSpPr/>
          <p:nvPr/>
        </p:nvSpPr>
        <p:spPr>
          <a:xfrm>
            <a:off x="2890095" y="-25293"/>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4"/>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28980" y="2995991"/>
            <a:ext cx="15207083" cy="6517063"/>
            <a:chOff x="0" y="0"/>
            <a:chExt cx="4005158" cy="1716428"/>
          </a:xfrm>
        </p:grpSpPr>
        <p:sp>
          <p:nvSpPr>
            <p:cNvPr id="3" name="Freeform 3"/>
            <p:cNvSpPr/>
            <p:nvPr/>
          </p:nvSpPr>
          <p:spPr>
            <a:xfrm>
              <a:off x="0" y="0"/>
              <a:ext cx="4005158" cy="1716428"/>
            </a:xfrm>
            <a:custGeom>
              <a:avLst/>
              <a:gdLst/>
              <a:ahLst/>
              <a:cxnLst/>
              <a:rect l="l" t="t" r="r" b="b"/>
              <a:pathLst>
                <a:path w="4005158" h="1716428">
                  <a:moveTo>
                    <a:pt x="8655" y="0"/>
                  </a:moveTo>
                  <a:lnTo>
                    <a:pt x="3996503" y="0"/>
                  </a:lnTo>
                  <a:cubicBezTo>
                    <a:pt x="4001283" y="0"/>
                    <a:pt x="4005158" y="3875"/>
                    <a:pt x="4005158" y="8655"/>
                  </a:cubicBezTo>
                  <a:lnTo>
                    <a:pt x="4005158" y="1707773"/>
                  </a:lnTo>
                  <a:cubicBezTo>
                    <a:pt x="4005158" y="1712553"/>
                    <a:pt x="4001283" y="1716428"/>
                    <a:pt x="3996503" y="1716428"/>
                  </a:cubicBezTo>
                  <a:lnTo>
                    <a:pt x="8655" y="1716428"/>
                  </a:lnTo>
                  <a:cubicBezTo>
                    <a:pt x="3875" y="1716428"/>
                    <a:pt x="0" y="1712553"/>
                    <a:pt x="0" y="1707773"/>
                  </a:cubicBezTo>
                  <a:lnTo>
                    <a:pt x="0" y="8655"/>
                  </a:lnTo>
                  <a:cubicBezTo>
                    <a:pt x="0" y="3875"/>
                    <a:pt x="3875" y="0"/>
                    <a:pt x="8655" y="0"/>
                  </a:cubicBezTo>
                  <a:close/>
                </a:path>
              </a:pathLst>
            </a:custGeom>
            <a:solidFill>
              <a:srgbClr val="145DA0"/>
            </a:solidFill>
          </p:spPr>
        </p:sp>
        <p:sp>
          <p:nvSpPr>
            <p:cNvPr id="4" name="TextBox 4"/>
            <p:cNvSpPr txBox="1"/>
            <p:nvPr/>
          </p:nvSpPr>
          <p:spPr>
            <a:xfrm>
              <a:off x="0" y="-57150"/>
              <a:ext cx="4005158" cy="177357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28980" y="1307677"/>
            <a:ext cx="14399752" cy="863468"/>
          </a:xfrm>
          <a:prstGeom prst="rect">
            <a:avLst/>
          </a:prstGeom>
        </p:spPr>
        <p:txBody>
          <a:bodyPr lIns="0" tIns="0" rIns="0" bIns="0" rtlCol="0" anchor="t">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Condiții specifice de încadrare în grup țintă</a:t>
            </a:r>
          </a:p>
        </p:txBody>
      </p:sp>
      <p:grpSp>
        <p:nvGrpSpPr>
          <p:cNvPr id="6" name="Group 6"/>
          <p:cNvGrpSpPr/>
          <p:nvPr/>
        </p:nvGrpSpPr>
        <p:grpSpPr>
          <a:xfrm rot="2700000">
            <a:off x="14849692" y="-346578"/>
            <a:ext cx="6849061" cy="6093127"/>
            <a:chOff x="0" y="0"/>
            <a:chExt cx="884704" cy="787059"/>
          </a:xfrm>
        </p:grpSpPr>
        <p:sp>
          <p:nvSpPr>
            <p:cNvPr id="7" name="Freeform 7"/>
            <p:cNvSpPr/>
            <p:nvPr/>
          </p:nvSpPr>
          <p:spPr>
            <a:xfrm>
              <a:off x="0" y="0"/>
              <a:ext cx="884704" cy="787059"/>
            </a:xfrm>
            <a:custGeom>
              <a:avLst/>
              <a:gdLst/>
              <a:ahLst/>
              <a:cxnLst/>
              <a:rect l="l" t="t" r="r" b="b"/>
              <a:pathLst>
                <a:path w="884704" h="787059">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id="8" name="TextBox 8"/>
            <p:cNvSpPr txBox="1"/>
            <p:nvPr/>
          </p:nvSpPr>
          <p:spPr>
            <a:xfrm>
              <a:off x="82941" y="35687"/>
              <a:ext cx="718822" cy="67758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5118554" y="1913163"/>
            <a:ext cx="3050143" cy="1856774"/>
          </a:xfrm>
          <a:custGeom>
            <a:avLst/>
            <a:gdLst/>
            <a:ahLst/>
            <a:cxnLst/>
            <a:rect l="l" t="t" r="r" b="b"/>
            <a:pathLst>
              <a:path w="3050143" h="1856774">
                <a:moveTo>
                  <a:pt x="0" y="0"/>
                </a:moveTo>
                <a:lnTo>
                  <a:pt x="3050142" y="0"/>
                </a:lnTo>
                <a:lnTo>
                  <a:pt x="3050142" y="1856774"/>
                </a:lnTo>
                <a:lnTo>
                  <a:pt x="0" y="1856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1114705" y="3712787"/>
            <a:ext cx="14235632" cy="5787389"/>
          </a:xfrm>
          <a:prstGeom prst="rect">
            <a:avLst/>
          </a:prstGeom>
        </p:spPr>
        <p:txBody>
          <a:bodyPr lIns="0" tIns="0" rIns="0" bIns="0" rtlCol="0" anchor="t">
            <a:spAutoFit/>
          </a:bodyPr>
          <a:lstStyle/>
          <a:p>
            <a:pPr marL="539764" lvl="1" indent="-269882" algn="l">
              <a:lnSpc>
                <a:spcPts val="3500"/>
              </a:lnSpc>
              <a:buFont typeface="Arial"/>
              <a:buChar char="•"/>
            </a:pPr>
            <a:r>
              <a:rPr lang="en-US" sz="2500">
                <a:solidFill>
                  <a:srgbClr val="FFFFFF"/>
                </a:solidFill>
                <a:latin typeface="Canva Sans"/>
                <a:ea typeface="Canva Sans"/>
                <a:cs typeface="Canva Sans"/>
                <a:sym typeface="Canva Sans"/>
              </a:rPr>
              <a:t>Să accepte prelucrarea datelor cu caracter personal</a:t>
            </a:r>
          </a:p>
          <a:p>
            <a:pPr algn="l">
              <a:lnSpc>
                <a:spcPts val="3500"/>
              </a:lnSpc>
            </a:pPr>
            <a:endParaRPr lang="en-US" sz="2500">
              <a:solidFill>
                <a:srgbClr val="FFFFFF"/>
              </a:solidFill>
              <a:latin typeface="Canva Sans"/>
              <a:ea typeface="Canva Sans"/>
              <a:cs typeface="Canva Sans"/>
              <a:sym typeface="Canva Sans"/>
            </a:endParaRPr>
          </a:p>
          <a:p>
            <a:pPr marL="539764" lvl="1" indent="-269882" algn="l">
              <a:lnSpc>
                <a:spcPts val="3500"/>
              </a:lnSpc>
              <a:buFont typeface="Arial"/>
              <a:buChar char="•"/>
            </a:pPr>
            <a:r>
              <a:rPr lang="en-US" sz="2500">
                <a:solidFill>
                  <a:srgbClr val="FFFFFF"/>
                </a:solidFill>
                <a:latin typeface="Canva Sans"/>
                <a:ea typeface="Canva Sans"/>
                <a:cs typeface="Canva Sans"/>
                <a:sym typeface="Canva Sans"/>
              </a:rPr>
              <a:t>Să nu fi participat la activități similare finanțate din fonduri europene.</a:t>
            </a:r>
          </a:p>
          <a:p>
            <a:pPr algn="l">
              <a:lnSpc>
                <a:spcPts val="3500"/>
              </a:lnSpc>
            </a:pPr>
            <a:endParaRPr lang="en-US" sz="2500">
              <a:solidFill>
                <a:srgbClr val="FFFFFF"/>
              </a:solidFill>
              <a:latin typeface="Canva Sans"/>
              <a:ea typeface="Canva Sans"/>
              <a:cs typeface="Canva Sans"/>
              <a:sym typeface="Canva Sans"/>
            </a:endParaRPr>
          </a:p>
          <a:p>
            <a:pPr marL="539764" lvl="1" indent="-269882" algn="l">
              <a:lnSpc>
                <a:spcPts val="3500"/>
              </a:lnSpc>
              <a:buFont typeface="Arial"/>
              <a:buChar char="•"/>
            </a:pPr>
            <a:r>
              <a:rPr lang="en-US" sz="2500">
                <a:solidFill>
                  <a:srgbClr val="FFFFFF"/>
                </a:solidFill>
                <a:latin typeface="Canva Sans"/>
                <a:ea typeface="Canva Sans"/>
                <a:cs typeface="Canva Sans"/>
                <a:sym typeface="Canva Sans"/>
              </a:rPr>
              <a:t>Să poată face dovada îndeplinirii condițiilor referitoare la domiciliu/reședință în România.</a:t>
            </a:r>
          </a:p>
          <a:p>
            <a:pPr algn="l">
              <a:lnSpc>
                <a:spcPts val="3500"/>
              </a:lnSpc>
            </a:pPr>
            <a:endParaRPr lang="en-US" sz="2500">
              <a:solidFill>
                <a:srgbClr val="FFFFFF"/>
              </a:solidFill>
              <a:latin typeface="Canva Sans"/>
              <a:ea typeface="Canva Sans"/>
              <a:cs typeface="Canva Sans"/>
              <a:sym typeface="Canva Sans"/>
            </a:endParaRPr>
          </a:p>
          <a:p>
            <a:pPr marL="518175" lvl="1" indent="-259087" algn="l">
              <a:lnSpc>
                <a:spcPts val="3360"/>
              </a:lnSpc>
              <a:buFont typeface="Arial"/>
              <a:buChar char="•"/>
            </a:pPr>
            <a:r>
              <a:rPr lang="en-US" sz="2400">
                <a:solidFill>
                  <a:srgbClr val="FFFFFF"/>
                </a:solidFill>
                <a:latin typeface="Canva Sans"/>
                <a:ea typeface="Canva Sans"/>
                <a:cs typeface="Canva Sans"/>
                <a:sym typeface="Canva Sans"/>
              </a:rPr>
              <a:t>În cazul în care se încadrează în minoritatea romă, să accepte să declare acest aspect pe propria răspundere.</a:t>
            </a:r>
          </a:p>
          <a:p>
            <a:pPr algn="l">
              <a:lnSpc>
                <a:spcPts val="3360"/>
              </a:lnSpc>
            </a:pPr>
            <a:endParaRPr lang="en-US" sz="2400">
              <a:solidFill>
                <a:srgbClr val="FFFFFF"/>
              </a:solidFill>
              <a:latin typeface="Canva Sans"/>
              <a:ea typeface="Canva Sans"/>
              <a:cs typeface="Canva Sans"/>
              <a:sym typeface="Canva Sans"/>
            </a:endParaRPr>
          </a:p>
          <a:p>
            <a:pPr marL="518175" lvl="1" indent="-259087" algn="l">
              <a:lnSpc>
                <a:spcPts val="3360"/>
              </a:lnSpc>
              <a:buFont typeface="Arial"/>
              <a:buChar char="•"/>
            </a:pPr>
            <a:r>
              <a:rPr lang="en-US" sz="2400">
                <a:solidFill>
                  <a:srgbClr val="FFFFFF"/>
                </a:solidFill>
                <a:latin typeface="Canva Sans"/>
                <a:ea typeface="Canva Sans"/>
                <a:cs typeface="Canva Sans"/>
                <a:sym typeface="Canva Sans"/>
              </a:rPr>
              <a:t>Să accepte participarea la măsurarea gradului de satisfacție față de oferta și calitatea produselor achiziționate prin proiect și la modul în care acestea au îmbunătățit calitatea vieții (prin completarea chestionarului creat exclusiv în proiect</a:t>
            </a:r>
          </a:p>
          <a:p>
            <a:pPr algn="ctr">
              <a:lnSpc>
                <a:spcPts val="5320"/>
              </a:lnSpc>
            </a:pPr>
            <a:endParaRPr lang="en-US" sz="2400">
              <a:solidFill>
                <a:srgbClr val="FFFFFF"/>
              </a:solidFill>
              <a:latin typeface="Canva Sans"/>
              <a:ea typeface="Canva Sans"/>
              <a:cs typeface="Canva Sans"/>
              <a:sym typeface="Canva Sans"/>
            </a:endParaRPr>
          </a:p>
        </p:txBody>
      </p:sp>
      <p:sp>
        <p:nvSpPr>
          <p:cNvPr id="11" name="TextBox 11"/>
          <p:cNvSpPr txBox="1"/>
          <p:nvPr/>
        </p:nvSpPr>
        <p:spPr>
          <a:xfrm>
            <a:off x="634231" y="135930"/>
            <a:ext cx="2440930" cy="571501"/>
          </a:xfrm>
          <a:prstGeom prst="rect">
            <a:avLst/>
          </a:prstGeom>
        </p:spPr>
        <p:txBody>
          <a:bodyPr lIns="0" tIns="0" rIns="0" bIns="0" rtlCol="0" anchor="t">
            <a:spAutoFit/>
          </a:bodyPr>
          <a:lstStyle/>
          <a:p>
            <a:pPr algn="ctr">
              <a:lnSpc>
                <a:spcPts val="4199"/>
              </a:lnSpc>
              <a:spcBef>
                <a:spcPct val="0"/>
              </a:spcBef>
            </a:pPr>
            <a:r>
              <a:rPr lang="en-US" sz="2999">
                <a:solidFill>
                  <a:srgbClr val="8C4EB6"/>
                </a:solidFill>
                <a:latin typeface="Handyman"/>
                <a:ea typeface="Handyman"/>
                <a:cs typeface="Handyman"/>
                <a:sym typeface="Handyman"/>
              </a:rPr>
              <a:t>-TECH ASSIST-</a:t>
            </a:r>
          </a:p>
        </p:txBody>
      </p:sp>
      <p:sp>
        <p:nvSpPr>
          <p:cNvPr id="12" name="Freeform 12"/>
          <p:cNvSpPr/>
          <p:nvPr/>
        </p:nvSpPr>
        <p:spPr>
          <a:xfrm>
            <a:off x="3228696" y="104010"/>
            <a:ext cx="870662" cy="924690"/>
          </a:xfrm>
          <a:custGeom>
            <a:avLst/>
            <a:gdLst/>
            <a:ahLst/>
            <a:cxnLst/>
            <a:rect l="l" t="t" r="r" b="b"/>
            <a:pathLst>
              <a:path w="870662" h="924690">
                <a:moveTo>
                  <a:pt x="0" y="0"/>
                </a:moveTo>
                <a:lnTo>
                  <a:pt x="870662" y="0"/>
                </a:lnTo>
                <a:lnTo>
                  <a:pt x="870662" y="924690"/>
                </a:lnTo>
                <a:lnTo>
                  <a:pt x="0" y="924690"/>
                </a:lnTo>
                <a:lnTo>
                  <a:pt x="0" y="0"/>
                </a:lnTo>
                <a:close/>
              </a:path>
            </a:pathLst>
          </a:custGeom>
          <a:blipFill>
            <a:blip r:embed="rId4"/>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1018</Words>
  <Application>Microsoft Office PowerPoint</Application>
  <PresentationFormat>Particularizare</PresentationFormat>
  <Paragraphs>125</Paragraphs>
  <Slides>14</Slides>
  <Notes>0</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14</vt:i4>
      </vt:variant>
    </vt:vector>
  </HeadingPairs>
  <TitlesOfParts>
    <vt:vector size="25" baseType="lpstr">
      <vt:lpstr>Open Sans Extra Bold</vt:lpstr>
      <vt:lpstr>Poppins Bold</vt:lpstr>
      <vt:lpstr>Buffalo</vt:lpstr>
      <vt:lpstr>Lora</vt:lpstr>
      <vt:lpstr>Calibri</vt:lpstr>
      <vt:lpstr>Poppins</vt:lpstr>
      <vt:lpstr>Canva Sans Bold</vt:lpstr>
      <vt:lpstr>Arial</vt:lpstr>
      <vt:lpstr>Canva Sans</vt:lpstr>
      <vt:lpstr>Handyman</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ASSIST</dc:title>
  <dc:creator>User</dc:creator>
  <cp:lastModifiedBy>hub_mmss_022@outlook.com</cp:lastModifiedBy>
  <cp:revision>1</cp:revision>
  <dcterms:created xsi:type="dcterms:W3CDTF">2006-08-16T00:00:00Z</dcterms:created>
  <dcterms:modified xsi:type="dcterms:W3CDTF">2025-09-19T08:39:54Z</dcterms:modified>
  <dc:identifier>DAGTihJFP4I</dc:identifier>
</cp:coreProperties>
</file>